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28" r:id="rId4"/>
    <p:sldId id="262" r:id="rId5"/>
    <p:sldId id="263" r:id="rId6"/>
    <p:sldId id="266" r:id="rId7"/>
    <p:sldId id="264" r:id="rId8"/>
    <p:sldId id="274" r:id="rId9"/>
    <p:sldId id="273" r:id="rId10"/>
    <p:sldId id="259" r:id="rId11"/>
    <p:sldId id="267" r:id="rId12"/>
    <p:sldId id="268" r:id="rId13"/>
    <p:sldId id="269" r:id="rId14"/>
    <p:sldId id="270" r:id="rId15"/>
    <p:sldId id="271" r:id="rId16"/>
    <p:sldId id="272" r:id="rId17"/>
    <p:sldId id="260" r:id="rId18"/>
    <p:sldId id="261"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12" r:id="rId41"/>
    <p:sldId id="297" r:id="rId42"/>
    <p:sldId id="298" r:id="rId43"/>
    <p:sldId id="299" r:id="rId44"/>
    <p:sldId id="301" r:id="rId45"/>
    <p:sldId id="302" r:id="rId46"/>
    <p:sldId id="303" r:id="rId47"/>
    <p:sldId id="305" r:id="rId48"/>
    <p:sldId id="306" r:id="rId49"/>
    <p:sldId id="307" r:id="rId50"/>
    <p:sldId id="308" r:id="rId51"/>
    <p:sldId id="309" r:id="rId52"/>
    <p:sldId id="310" r:id="rId53"/>
    <p:sldId id="311" r:id="rId54"/>
    <p:sldId id="318" r:id="rId55"/>
    <p:sldId id="320" r:id="rId56"/>
    <p:sldId id="321" r:id="rId57"/>
    <p:sldId id="322" r:id="rId58"/>
    <p:sldId id="323" r:id="rId59"/>
    <p:sldId id="324" r:id="rId60"/>
    <p:sldId id="325" r:id="rId61"/>
    <p:sldId id="316" r:id="rId62"/>
    <p:sldId id="326" r:id="rId63"/>
    <p:sldId id="327" r:id="rId64"/>
    <p:sldId id="329" r:id="rId65"/>
    <p:sldId id="330" r:id="rId66"/>
    <p:sldId id="331" r:id="rId67"/>
    <p:sldId id="338" r:id="rId68"/>
    <p:sldId id="332" r:id="rId69"/>
    <p:sldId id="333" r:id="rId70"/>
    <p:sldId id="334" r:id="rId71"/>
    <p:sldId id="335" r:id="rId72"/>
    <p:sldId id="337" r:id="rId73"/>
    <p:sldId id="339" r:id="rId74"/>
    <p:sldId id="340" r:id="rId75"/>
    <p:sldId id="341" r:id="rId76"/>
    <p:sldId id="342" r:id="rId77"/>
    <p:sldId id="343" r:id="rId78"/>
    <p:sldId id="344" r:id="rId79"/>
    <p:sldId id="345" r:id="rId80"/>
    <p:sldId id="346" r:id="rId81"/>
    <p:sldId id="348" r:id="rId82"/>
    <p:sldId id="347" r:id="rId83"/>
    <p:sldId id="349" r:id="rId84"/>
    <p:sldId id="350" r:id="rId85"/>
    <p:sldId id="351" r:id="rId86"/>
    <p:sldId id="352" r:id="rId87"/>
    <p:sldId id="353" r:id="rId88"/>
    <p:sldId id="354" r:id="rId89"/>
    <p:sldId id="355" r:id="rId90"/>
    <p:sldId id="35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p:cViewPr varScale="1">
        <p:scale>
          <a:sx n="93" d="100"/>
          <a:sy n="93" d="100"/>
        </p:scale>
        <p:origin x="-1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BADADDD-63F3-4101-BA2F-2E013E75518F}" type="datetimeFigureOut">
              <a:rPr lang="en-SG" smtClean="0"/>
              <a:pPr/>
              <a:t>2/11/14</a:t>
            </a:fld>
            <a:endParaRPr lang="en-SG"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B5A9DC-5661-4EB6-9347-26E22EB0B4F8}" type="slidenum">
              <a:rPr lang="en-SG" smtClean="0"/>
              <a:pPr/>
              <a:t>‹#›</a:t>
            </a:fld>
            <a:endParaRPr lang="en-SG"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SG"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ADADDD-63F3-4101-BA2F-2E013E75518F}" type="datetimeFigureOut">
              <a:rPr lang="en-SG" smtClean="0"/>
              <a:pPr/>
              <a:t>2/11/14</a:t>
            </a:fld>
            <a:endParaRPr lang="en-SG" dirty="0"/>
          </a:p>
        </p:txBody>
      </p:sp>
      <p:sp>
        <p:nvSpPr>
          <p:cNvPr id="5" name="Footer Placeholder 4"/>
          <p:cNvSpPr>
            <a:spLocks noGrp="1"/>
          </p:cNvSpPr>
          <p:nvPr>
            <p:ph type="ftr" sz="quarter" idx="11"/>
          </p:nvPr>
        </p:nvSpPr>
        <p:spPr/>
        <p:txBody>
          <a:bodyPr/>
          <a:lstStyle>
            <a:extLst/>
          </a:lstStyle>
          <a:p>
            <a:endParaRPr lang="en-SG" dirty="0"/>
          </a:p>
        </p:txBody>
      </p:sp>
      <p:sp>
        <p:nvSpPr>
          <p:cNvPr id="6" name="Slide Number Placeholder 5"/>
          <p:cNvSpPr>
            <a:spLocks noGrp="1"/>
          </p:cNvSpPr>
          <p:nvPr>
            <p:ph type="sldNum" sz="quarter" idx="12"/>
          </p:nvPr>
        </p:nvSpPr>
        <p:spPr/>
        <p:txBody>
          <a:bodyPr/>
          <a:lstStyle>
            <a:extLst/>
          </a:lstStyle>
          <a:p>
            <a:fld id="{B3B5A9DC-5661-4EB6-9347-26E22EB0B4F8}" type="slidenum">
              <a:rPr lang="en-SG" smtClean="0"/>
              <a:pPr/>
              <a:t>‹#›</a:t>
            </a:fld>
            <a:endParaRPr lang="en-S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ADADDD-63F3-4101-BA2F-2E013E75518F}" type="datetimeFigureOut">
              <a:rPr lang="en-SG" smtClean="0"/>
              <a:pPr/>
              <a:t>2/11/14</a:t>
            </a:fld>
            <a:endParaRPr lang="en-SG" dirty="0"/>
          </a:p>
        </p:txBody>
      </p:sp>
      <p:sp>
        <p:nvSpPr>
          <p:cNvPr id="5" name="Footer Placeholder 4"/>
          <p:cNvSpPr>
            <a:spLocks noGrp="1"/>
          </p:cNvSpPr>
          <p:nvPr>
            <p:ph type="ftr" sz="quarter" idx="11"/>
          </p:nvPr>
        </p:nvSpPr>
        <p:spPr/>
        <p:txBody>
          <a:bodyPr/>
          <a:lstStyle>
            <a:extLst/>
          </a:lstStyle>
          <a:p>
            <a:endParaRPr lang="en-SG" dirty="0"/>
          </a:p>
        </p:txBody>
      </p:sp>
      <p:sp>
        <p:nvSpPr>
          <p:cNvPr id="6" name="Slide Number Placeholder 5"/>
          <p:cNvSpPr>
            <a:spLocks noGrp="1"/>
          </p:cNvSpPr>
          <p:nvPr>
            <p:ph type="sldNum" sz="quarter" idx="12"/>
          </p:nvPr>
        </p:nvSpPr>
        <p:spPr/>
        <p:txBody>
          <a:bodyPr/>
          <a:lstStyle>
            <a:extLst/>
          </a:lstStyle>
          <a:p>
            <a:fld id="{B3B5A9DC-5661-4EB6-9347-26E22EB0B4F8}" type="slidenum">
              <a:rPr lang="en-SG" smtClean="0"/>
              <a:pPr/>
              <a:t>‹#›</a:t>
            </a:fld>
            <a:endParaRPr lang="en-S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ADADDD-63F3-4101-BA2F-2E013E75518F}" type="datetimeFigureOut">
              <a:rPr lang="en-SG" smtClean="0"/>
              <a:pPr/>
              <a:t>2/11/14</a:t>
            </a:fld>
            <a:endParaRPr lang="en-SG" dirty="0"/>
          </a:p>
        </p:txBody>
      </p:sp>
      <p:sp>
        <p:nvSpPr>
          <p:cNvPr id="5" name="Footer Placeholder 4"/>
          <p:cNvSpPr>
            <a:spLocks noGrp="1"/>
          </p:cNvSpPr>
          <p:nvPr>
            <p:ph type="ftr" sz="quarter" idx="11"/>
          </p:nvPr>
        </p:nvSpPr>
        <p:spPr/>
        <p:txBody>
          <a:bodyPr/>
          <a:lstStyle>
            <a:extLst/>
          </a:lstStyle>
          <a:p>
            <a:endParaRPr lang="en-SG" dirty="0"/>
          </a:p>
        </p:txBody>
      </p:sp>
      <p:sp>
        <p:nvSpPr>
          <p:cNvPr id="6" name="Slide Number Placeholder 5"/>
          <p:cNvSpPr>
            <a:spLocks noGrp="1"/>
          </p:cNvSpPr>
          <p:nvPr>
            <p:ph type="sldNum" sz="quarter" idx="12"/>
          </p:nvPr>
        </p:nvSpPr>
        <p:spPr/>
        <p:txBody>
          <a:bodyPr/>
          <a:lstStyle>
            <a:extLst/>
          </a:lstStyle>
          <a:p>
            <a:fld id="{B3B5A9DC-5661-4EB6-9347-26E22EB0B4F8}" type="slidenum">
              <a:rPr lang="en-SG" smtClean="0"/>
              <a:pPr/>
              <a:t>‹#›</a:t>
            </a:fld>
            <a:endParaRPr lang="en-S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BADADDD-63F3-4101-BA2F-2E013E75518F}" type="datetimeFigureOut">
              <a:rPr lang="en-SG" smtClean="0"/>
              <a:pPr/>
              <a:t>2/11/14</a:t>
            </a:fld>
            <a:endParaRPr lang="en-SG"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3B5A9DC-5661-4EB6-9347-26E22EB0B4F8}" type="slidenum">
              <a:rPr lang="en-SG" smtClean="0"/>
              <a:pPr/>
              <a:t>‹#›</a:t>
            </a:fld>
            <a:endParaRPr lang="en-SG"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SG"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BADADDD-63F3-4101-BA2F-2E013E75518F}" type="datetimeFigureOut">
              <a:rPr lang="en-SG" smtClean="0"/>
              <a:pPr/>
              <a:t>2/11/14</a:t>
            </a:fld>
            <a:endParaRPr lang="en-SG" dirty="0"/>
          </a:p>
        </p:txBody>
      </p:sp>
      <p:sp>
        <p:nvSpPr>
          <p:cNvPr id="6" name="Footer Placeholder 5"/>
          <p:cNvSpPr>
            <a:spLocks noGrp="1"/>
          </p:cNvSpPr>
          <p:nvPr>
            <p:ph type="ftr" sz="quarter" idx="11"/>
          </p:nvPr>
        </p:nvSpPr>
        <p:spPr/>
        <p:txBody>
          <a:bodyPr/>
          <a:lstStyle>
            <a:extLst/>
          </a:lstStyle>
          <a:p>
            <a:endParaRPr lang="en-SG"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3B5A9DC-5661-4EB6-9347-26E22EB0B4F8}" type="slidenum">
              <a:rPr lang="en-SG" smtClean="0"/>
              <a:pPr/>
              <a:t>‹#›</a:t>
            </a:fld>
            <a:endParaRPr lang="en-SG"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BADADDD-63F3-4101-BA2F-2E013E75518F}" type="datetimeFigureOut">
              <a:rPr lang="en-SG" smtClean="0"/>
              <a:pPr/>
              <a:t>2/11/14</a:t>
            </a:fld>
            <a:endParaRPr lang="en-SG" dirty="0"/>
          </a:p>
        </p:txBody>
      </p:sp>
      <p:sp>
        <p:nvSpPr>
          <p:cNvPr id="8" name="Footer Placeholder 7"/>
          <p:cNvSpPr>
            <a:spLocks noGrp="1"/>
          </p:cNvSpPr>
          <p:nvPr>
            <p:ph type="ftr" sz="quarter" idx="11"/>
          </p:nvPr>
        </p:nvSpPr>
        <p:spPr/>
        <p:txBody>
          <a:bodyPr/>
          <a:lstStyle>
            <a:extLst/>
          </a:lstStyle>
          <a:p>
            <a:endParaRPr lang="en-SG"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3B5A9DC-5661-4EB6-9347-26E22EB0B4F8}" type="slidenum">
              <a:rPr lang="en-SG" smtClean="0"/>
              <a:pPr/>
              <a:t>‹#›</a:t>
            </a:fld>
            <a:endParaRPr lang="en-S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BADADDD-63F3-4101-BA2F-2E013E75518F}" type="datetimeFigureOut">
              <a:rPr lang="en-SG" smtClean="0"/>
              <a:pPr/>
              <a:t>2/11/14</a:t>
            </a:fld>
            <a:endParaRPr lang="en-SG" dirty="0"/>
          </a:p>
        </p:txBody>
      </p:sp>
      <p:sp>
        <p:nvSpPr>
          <p:cNvPr id="4" name="Footer Placeholder 3"/>
          <p:cNvSpPr>
            <a:spLocks noGrp="1"/>
          </p:cNvSpPr>
          <p:nvPr>
            <p:ph type="ftr" sz="quarter" idx="11"/>
          </p:nvPr>
        </p:nvSpPr>
        <p:spPr/>
        <p:txBody>
          <a:bodyPr/>
          <a:lstStyle>
            <a:extLst/>
          </a:lstStyle>
          <a:p>
            <a:endParaRPr lang="en-SG" dirty="0"/>
          </a:p>
        </p:txBody>
      </p:sp>
      <p:sp>
        <p:nvSpPr>
          <p:cNvPr id="5" name="Slide Number Placeholder 4"/>
          <p:cNvSpPr>
            <a:spLocks noGrp="1"/>
          </p:cNvSpPr>
          <p:nvPr>
            <p:ph type="sldNum" sz="quarter" idx="12"/>
          </p:nvPr>
        </p:nvSpPr>
        <p:spPr/>
        <p:txBody>
          <a:bodyPr/>
          <a:lstStyle>
            <a:extLst/>
          </a:lstStyle>
          <a:p>
            <a:fld id="{B3B5A9DC-5661-4EB6-9347-26E22EB0B4F8}" type="slidenum">
              <a:rPr lang="en-SG" smtClean="0"/>
              <a:pPr/>
              <a:t>‹#›</a:t>
            </a:fld>
            <a:endParaRPr lang="en-SG"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BADADDD-63F3-4101-BA2F-2E013E75518F}" type="datetimeFigureOut">
              <a:rPr lang="en-SG" smtClean="0"/>
              <a:pPr/>
              <a:t>2/11/14</a:t>
            </a:fld>
            <a:endParaRPr lang="en-SG" dirty="0"/>
          </a:p>
        </p:txBody>
      </p:sp>
      <p:sp>
        <p:nvSpPr>
          <p:cNvPr id="3" name="Footer Placeholder 2"/>
          <p:cNvSpPr>
            <a:spLocks noGrp="1"/>
          </p:cNvSpPr>
          <p:nvPr>
            <p:ph type="ftr" sz="quarter" idx="11"/>
          </p:nvPr>
        </p:nvSpPr>
        <p:spPr/>
        <p:txBody>
          <a:bodyPr/>
          <a:lstStyle>
            <a:extLst/>
          </a:lstStyle>
          <a:p>
            <a:endParaRPr lang="en-SG" dirty="0"/>
          </a:p>
        </p:txBody>
      </p:sp>
      <p:sp>
        <p:nvSpPr>
          <p:cNvPr id="4" name="Slide Number Placeholder 3"/>
          <p:cNvSpPr>
            <a:spLocks noGrp="1"/>
          </p:cNvSpPr>
          <p:nvPr>
            <p:ph type="sldNum" sz="quarter" idx="12"/>
          </p:nvPr>
        </p:nvSpPr>
        <p:spPr/>
        <p:txBody>
          <a:bodyPr/>
          <a:lstStyle>
            <a:extLst/>
          </a:lstStyle>
          <a:p>
            <a:fld id="{B3B5A9DC-5661-4EB6-9347-26E22EB0B4F8}" type="slidenum">
              <a:rPr lang="en-SG" smtClean="0"/>
              <a:pPr/>
              <a:t>‹#›</a:t>
            </a:fld>
            <a:endParaRPr lang="en-S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BADADDD-63F3-4101-BA2F-2E013E75518F}" type="datetimeFigureOut">
              <a:rPr lang="en-SG" smtClean="0"/>
              <a:pPr/>
              <a:t>2/11/14</a:t>
            </a:fld>
            <a:endParaRPr lang="en-SG"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3B5A9DC-5661-4EB6-9347-26E22EB0B4F8}" type="slidenum">
              <a:rPr lang="en-SG" smtClean="0"/>
              <a:pPr/>
              <a:t>‹#›</a:t>
            </a:fld>
            <a:endParaRPr lang="en-SG"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SG"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BADADDD-63F3-4101-BA2F-2E013E75518F}" type="datetimeFigureOut">
              <a:rPr lang="en-SG" smtClean="0"/>
              <a:pPr/>
              <a:t>2/11/14</a:t>
            </a:fld>
            <a:endParaRPr lang="en-SG"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B5A9DC-5661-4EB6-9347-26E22EB0B4F8}" type="slidenum">
              <a:rPr lang="en-SG" smtClean="0"/>
              <a:pPr/>
              <a:t>‹#›</a:t>
            </a:fld>
            <a:endParaRPr lang="en-SG"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SG"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SG"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BADADDD-63F3-4101-BA2F-2E013E75518F}" type="datetimeFigureOut">
              <a:rPr lang="en-SG" smtClean="0"/>
              <a:pPr/>
              <a:t>2/11/14</a:t>
            </a:fld>
            <a:endParaRPr lang="en-SG"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3B5A9DC-5661-4EB6-9347-26E22EB0B4F8}" type="slidenum">
              <a:rPr lang="en-SG" smtClean="0"/>
              <a:pPr/>
              <a:t>‹#›</a:t>
            </a:fld>
            <a:endParaRPr lang="en-SG"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 Id="rId3" Type="http://schemas.openxmlformats.org/officeDocument/2006/relationships/image" Target="../media/image82.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3.png"/><Relationship Id="rId1" Type="http://schemas.microsoft.com/office/2007/relationships/media" Target="file:///C:\Fraps\Movies\vlc%202013-01-16%2015-35-31-71.avi" TargetMode="External"/><Relationship Id="rId2" Type="http://schemas.openxmlformats.org/officeDocument/2006/relationships/video" Target="file:///C:\Fraps\Movies\vlc%202013-01-16%2015-35-31-71.avi" TargetMode="Externa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4.png"/><Relationship Id="rId1" Type="http://schemas.microsoft.com/office/2007/relationships/media" Target="file:///C:\Fraps\Movies\vlc%202013-01-16%2015-36-17-58.avi" TargetMode="External"/><Relationship Id="rId2" Type="http://schemas.openxmlformats.org/officeDocument/2006/relationships/video" Target="file:///C:\Fraps\Movies\vlc%202013-01-16%2015-36-17-58.avi" TargetMode="Externa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5.png"/><Relationship Id="rId1" Type="http://schemas.microsoft.com/office/2007/relationships/media" Target="file:///C:\Fraps\Movies\vlc%202013-01-16%2015-45-09-00.avi" TargetMode="External"/><Relationship Id="rId2" Type="http://schemas.openxmlformats.org/officeDocument/2006/relationships/video" Target="file:///C:\Fraps\Movies\vlc%202013-01-16%2015-45-09-00.avi" TargetMode="Externa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6.png"/><Relationship Id="rId1" Type="http://schemas.microsoft.com/office/2007/relationships/media" Target="file:///C:\Fraps\Movies\vlc%202013-01-16%2015-48-25-89.avi" TargetMode="External"/><Relationship Id="rId2" Type="http://schemas.openxmlformats.org/officeDocument/2006/relationships/video" Target="file:///C:\Fraps\Movies\vlc%202013-01-16%2015-48-25-89.avi" TargetMode="Externa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7.png"/><Relationship Id="rId1" Type="http://schemas.microsoft.com/office/2007/relationships/media" Target="file:///C:\Fraps\Movies\vlc%202013-01-16%2015-33-32-07.avi" TargetMode="External"/><Relationship Id="rId2" Type="http://schemas.openxmlformats.org/officeDocument/2006/relationships/video" Target="file:///C:\Fraps\Movies\vlc%202013-01-16%2015-33-32-07.av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8.png"/><Relationship Id="rId1" Type="http://schemas.microsoft.com/office/2007/relationships/media" Target="file:///C:\Fraps\Movies\vlc%202013-01-16%2015-31-43-00.avi" TargetMode="External"/><Relationship Id="rId2" Type="http://schemas.openxmlformats.org/officeDocument/2006/relationships/video" Target="file:///C:\Fraps\Movies\vlc%202013-01-16%2015-31-43-00.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Year 12 Media </a:t>
            </a:r>
            <a:br>
              <a:rPr lang="en-US" dirty="0" smtClean="0"/>
            </a:br>
            <a:r>
              <a:rPr lang="en-US" dirty="0" smtClean="0"/>
              <a:t>Outcome 1: Narrative</a:t>
            </a:r>
            <a:endParaRPr lang="en-SG" dirty="0"/>
          </a:p>
        </p:txBody>
      </p:sp>
      <p:sp>
        <p:nvSpPr>
          <p:cNvPr id="3" name="Subtitle 2"/>
          <p:cNvSpPr>
            <a:spLocks noGrp="1"/>
          </p:cNvSpPr>
          <p:nvPr>
            <p:ph type="subTitle" idx="1"/>
          </p:nvPr>
        </p:nvSpPr>
        <p:spPr/>
        <p:txBody>
          <a:bodyPr/>
          <a:lstStyle/>
          <a:p>
            <a:r>
              <a:rPr lang="en-US" dirty="0" smtClean="0"/>
              <a:t>Strangers on a Train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lstStyle/>
          <a:p>
            <a:r>
              <a:rPr lang="en-US" dirty="0" smtClean="0"/>
              <a:t>Opening</a:t>
            </a:r>
          </a:p>
          <a:p>
            <a:pPr lvl="1"/>
            <a:r>
              <a:rPr lang="en-US" dirty="0" smtClean="0">
                <a:solidFill>
                  <a:srgbClr val="C00000"/>
                </a:solidFill>
              </a:rPr>
              <a:t>Opening </a:t>
            </a:r>
            <a:r>
              <a:rPr lang="en-US" dirty="0" smtClean="0"/>
              <a:t>does many things:</a:t>
            </a:r>
          </a:p>
          <a:p>
            <a:pPr lvl="2"/>
            <a:r>
              <a:rPr lang="en-US" dirty="0" smtClean="0"/>
              <a:t>Credits establish </a:t>
            </a:r>
            <a:r>
              <a:rPr lang="en-US" dirty="0" smtClean="0">
                <a:solidFill>
                  <a:srgbClr val="C00000"/>
                </a:solidFill>
              </a:rPr>
              <a:t>mood</a:t>
            </a:r>
            <a:r>
              <a:rPr lang="en-US" dirty="0" smtClean="0"/>
              <a:t> and </a:t>
            </a:r>
            <a:r>
              <a:rPr lang="en-US" dirty="0" smtClean="0">
                <a:solidFill>
                  <a:srgbClr val="C00000"/>
                </a:solidFill>
              </a:rPr>
              <a:t>location</a:t>
            </a:r>
            <a:r>
              <a:rPr lang="en-US" dirty="0" smtClean="0"/>
              <a:t>.</a:t>
            </a:r>
          </a:p>
          <a:p>
            <a:pPr lvl="2"/>
            <a:r>
              <a:rPr lang="en-US" dirty="0" smtClean="0"/>
              <a:t>Sets up </a:t>
            </a:r>
            <a:r>
              <a:rPr lang="en-US" dirty="0" smtClean="0">
                <a:solidFill>
                  <a:srgbClr val="C00000"/>
                </a:solidFill>
              </a:rPr>
              <a:t>characters</a:t>
            </a:r>
            <a:r>
              <a:rPr lang="en-US" dirty="0" smtClean="0"/>
              <a:t> of Guy and Bruno through </a:t>
            </a:r>
            <a:r>
              <a:rPr lang="en-US" dirty="0" smtClean="0">
                <a:solidFill>
                  <a:srgbClr val="00B0F0"/>
                </a:solidFill>
              </a:rPr>
              <a:t>costumes </a:t>
            </a:r>
            <a:r>
              <a:rPr lang="en-US" dirty="0" smtClean="0"/>
              <a:t>(flamboyant sports shoes for gregarious Bruno, sensible work shoes for conservative Guy)</a:t>
            </a:r>
            <a:endParaRPr lang="en-US" dirty="0" smtClean="0">
              <a:solidFill>
                <a:srgbClr val="00B0F0"/>
              </a:solidFill>
            </a:endParaRPr>
          </a:p>
          <a:p>
            <a:pPr lvl="2"/>
            <a:r>
              <a:rPr lang="en-US" dirty="0" smtClean="0"/>
              <a:t>Sets up </a:t>
            </a:r>
            <a:r>
              <a:rPr lang="en-US" dirty="0" smtClean="0">
                <a:solidFill>
                  <a:srgbClr val="C00000"/>
                </a:solidFill>
              </a:rPr>
              <a:t>idea</a:t>
            </a:r>
            <a:r>
              <a:rPr lang="en-US" dirty="0" smtClean="0"/>
              <a:t> of the ‘double’ -  </a:t>
            </a:r>
            <a:r>
              <a:rPr lang="en-US" dirty="0" smtClean="0">
                <a:solidFill>
                  <a:srgbClr val="00B0F0"/>
                </a:solidFill>
              </a:rPr>
              <a:t>editing</a:t>
            </a:r>
            <a:r>
              <a:rPr lang="en-US" dirty="0" smtClean="0"/>
              <a:t> and </a:t>
            </a:r>
            <a:r>
              <a:rPr lang="en-US" dirty="0" smtClean="0">
                <a:solidFill>
                  <a:srgbClr val="00B0F0"/>
                </a:solidFill>
              </a:rPr>
              <a:t>camera movement </a:t>
            </a:r>
            <a:r>
              <a:rPr lang="en-US" dirty="0" smtClean="0"/>
              <a:t>convey that they’re different but somehow connected, heading unstoppably towards each other.</a:t>
            </a:r>
          </a:p>
          <a:p>
            <a:pPr lvl="2"/>
            <a:r>
              <a:rPr lang="en-US" dirty="0" smtClean="0"/>
              <a:t>Railway tracks serve as a </a:t>
            </a:r>
            <a:r>
              <a:rPr lang="en-US" dirty="0" smtClean="0">
                <a:solidFill>
                  <a:srgbClr val="C00000"/>
                </a:solidFill>
              </a:rPr>
              <a:t>symbol</a:t>
            </a:r>
            <a:r>
              <a:rPr lang="en-US" dirty="0" smtClean="0"/>
              <a:t> of paths colliding (as Bruno calls it “criss-cross”).</a:t>
            </a:r>
          </a:p>
          <a:p>
            <a:pPr lvl="2"/>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lc 2012-12-28 10-15-54-40.bm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2204864"/>
            <a:ext cx="4201219" cy="3150914"/>
          </a:xfrm>
        </p:spPr>
      </p:pic>
      <p:pic>
        <p:nvPicPr>
          <p:cNvPr id="5" name="Picture 4" descr="vlc 2012-12-28 10-15-58-47.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204864"/>
            <a:ext cx="4176464" cy="31323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lc 2012-12-28 10-16-01-91.bm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8" y="2204864"/>
            <a:ext cx="4248472" cy="3186354"/>
          </a:xfrm>
        </p:spPr>
      </p:pic>
      <p:pic>
        <p:nvPicPr>
          <p:cNvPr id="8" name="Picture 7" descr="vlc 2012-12-28 10-16-03-59.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204864"/>
            <a:ext cx="4224469" cy="31683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lc 2012-12-28 10-16-05-55.bm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535" y="2276872"/>
            <a:ext cx="3960441" cy="2970331"/>
          </a:xfrm>
        </p:spPr>
      </p:pic>
      <p:pic>
        <p:nvPicPr>
          <p:cNvPr id="9" name="Picture 8" descr="vlc 2012-12-28 10-23-15-3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276872"/>
            <a:ext cx="3960440" cy="29703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lc 2012-12-28 10-16-20-43.bm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9552" y="2420888"/>
            <a:ext cx="3936437" cy="2952328"/>
          </a:xfrm>
        </p:spPr>
      </p:pic>
      <p:pic>
        <p:nvPicPr>
          <p:cNvPr id="8" name="Picture 7" descr="vlc 2012-12-28 10-16-25-43.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420888"/>
            <a:ext cx="3973448" cy="29800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lc 2012-12-28 10-16-30-91.bm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536" y="2276872"/>
            <a:ext cx="3977415" cy="2983061"/>
          </a:xfrm>
        </p:spPr>
      </p:pic>
      <p:pic>
        <p:nvPicPr>
          <p:cNvPr id="7" name="Picture 6" descr="vlc 2012-12-28 10-16-37-00.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276872"/>
            <a:ext cx="3960440" cy="29703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lc 2012-12-28 10-16-40-75.bmp"/>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7" y="2348880"/>
            <a:ext cx="4128460" cy="3096345"/>
          </a:xfrm>
        </p:spPr>
      </p:pic>
      <p:pic>
        <p:nvPicPr>
          <p:cNvPr id="8" name="Picture 7" descr="vlc 2012-12-28 10-16-43-39.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1" y="2366882"/>
            <a:ext cx="4104456" cy="30783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a:bodyPr>
          <a:lstStyle/>
          <a:p>
            <a:r>
              <a:rPr lang="en-US" dirty="0" smtClean="0"/>
              <a:t>Closing</a:t>
            </a:r>
          </a:p>
          <a:p>
            <a:pPr lvl="1"/>
            <a:r>
              <a:rPr lang="en-US" dirty="0" smtClean="0">
                <a:solidFill>
                  <a:srgbClr val="C00000"/>
                </a:solidFill>
              </a:rPr>
              <a:t>Closing </a:t>
            </a:r>
            <a:r>
              <a:rPr lang="en-US" dirty="0" smtClean="0"/>
              <a:t>is abrupt, but has the effect of a punchline, thereby relieving </a:t>
            </a:r>
            <a:r>
              <a:rPr lang="en-US" dirty="0" smtClean="0">
                <a:solidFill>
                  <a:srgbClr val="C00000"/>
                </a:solidFill>
              </a:rPr>
              <a:t>tension </a:t>
            </a:r>
            <a:r>
              <a:rPr lang="en-US" dirty="0" smtClean="0"/>
              <a:t>and drawing attention to the director; it’s like Hitchcock is giving the audience a wink.</a:t>
            </a:r>
          </a:p>
          <a:p>
            <a:pPr lvl="1"/>
            <a:r>
              <a:rPr lang="en-US" dirty="0" smtClean="0"/>
              <a:t>In this way it serves as a model of the ‘pleasure/pain’ </a:t>
            </a:r>
            <a:r>
              <a:rPr lang="en-US" dirty="0" smtClean="0"/>
              <a:t>dichotomy </a:t>
            </a:r>
            <a:r>
              <a:rPr lang="en-US" dirty="0" smtClean="0"/>
              <a:t>– Hitchcock knows we go to the movies to be both scared and delighted. </a:t>
            </a:r>
          </a:p>
          <a:p>
            <a:pPr lvl="2"/>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a:bodyPr>
          <a:lstStyle/>
          <a:p>
            <a:r>
              <a:rPr lang="en-US" dirty="0" smtClean="0"/>
              <a:t>Closing</a:t>
            </a:r>
          </a:p>
          <a:p>
            <a:pPr lvl="1"/>
            <a:r>
              <a:rPr lang="en-US" dirty="0" smtClean="0"/>
              <a:t>A priest asks Guy what Bruno originally asked him, but Guy’s </a:t>
            </a:r>
            <a:r>
              <a:rPr lang="en-US" dirty="0" smtClean="0">
                <a:solidFill>
                  <a:srgbClr val="C00000"/>
                </a:solidFill>
              </a:rPr>
              <a:t>character has developed </a:t>
            </a:r>
            <a:r>
              <a:rPr lang="en-US" dirty="0" smtClean="0"/>
              <a:t>so he knows better than he did at the start. </a:t>
            </a:r>
          </a:p>
          <a:p>
            <a:pPr lvl="1"/>
            <a:r>
              <a:rPr lang="en-US" dirty="0" smtClean="0">
                <a:solidFill>
                  <a:srgbClr val="C00000"/>
                </a:solidFill>
              </a:rPr>
              <a:t>Character resolution</a:t>
            </a:r>
            <a:r>
              <a:rPr lang="en-US" dirty="0" smtClean="0"/>
              <a:t>: it seems important that we see Guy with Anne. He has gotten the girl and, therefore, the political career (and the secure masculinity). </a:t>
            </a:r>
          </a:p>
          <a:p>
            <a:pPr lvl="2"/>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lc 2012-12-28 11-55-04-7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556792"/>
            <a:ext cx="3325376" cy="2494032"/>
          </a:xfrm>
          <a:prstGeom prst="rect">
            <a:avLst/>
          </a:prstGeom>
        </p:spPr>
      </p:pic>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lnSpcReduction="10000"/>
          </a:bodyPr>
          <a:lstStyle/>
          <a:p>
            <a:r>
              <a:rPr lang="en-US" dirty="0" smtClean="0"/>
              <a:t>Characters</a:t>
            </a:r>
          </a:p>
          <a:p>
            <a:pPr lvl="1"/>
            <a:r>
              <a:rPr lang="en-US" dirty="0" smtClean="0"/>
              <a:t>Guy Haines (Farley Granger)</a:t>
            </a:r>
          </a:p>
          <a:p>
            <a:pPr lvl="2"/>
            <a:r>
              <a:rPr lang="en-US" dirty="0" smtClean="0">
                <a:solidFill>
                  <a:srgbClr val="C00000"/>
                </a:solidFill>
              </a:rPr>
              <a:t>Established</a:t>
            </a:r>
            <a:r>
              <a:rPr lang="en-US" dirty="0" smtClean="0"/>
              <a:t> as the </a:t>
            </a:r>
            <a:r>
              <a:rPr lang="en-US" dirty="0" smtClean="0">
                <a:solidFill>
                  <a:srgbClr val="C00000"/>
                </a:solidFill>
              </a:rPr>
              <a:t>protagonist</a:t>
            </a:r>
            <a:r>
              <a:rPr lang="en-US" dirty="0" smtClean="0"/>
              <a:t>: clean-cut, moral, handsome, conservative, has physical prowess (tennis) but ambitious – wants to be a politician. “I may be old-fashioned but I thought murder was against the law.”</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lnSpcReduction="10000"/>
          </a:bodyPr>
          <a:lstStyle/>
          <a:p>
            <a:r>
              <a:rPr lang="en-US" dirty="0" smtClean="0"/>
              <a:t>NARRATIVE ELEMENTS</a:t>
            </a:r>
          </a:p>
          <a:p>
            <a:pPr lvl="1"/>
            <a:r>
              <a:rPr lang="en-US" dirty="0" smtClean="0"/>
              <a:t>Plot and story</a:t>
            </a:r>
          </a:p>
          <a:p>
            <a:pPr lvl="1"/>
            <a:r>
              <a:rPr lang="en-US" dirty="0" smtClean="0"/>
              <a:t>Structure</a:t>
            </a:r>
          </a:p>
          <a:p>
            <a:pPr lvl="1"/>
            <a:r>
              <a:rPr lang="en-US" dirty="0" smtClean="0"/>
              <a:t>Compression of time</a:t>
            </a:r>
          </a:p>
          <a:p>
            <a:pPr lvl="1"/>
            <a:r>
              <a:rPr lang="en-US" dirty="0" smtClean="0"/>
              <a:t>Opening and closing</a:t>
            </a:r>
          </a:p>
          <a:p>
            <a:pPr lvl="1"/>
            <a:r>
              <a:rPr lang="en-US" dirty="0" smtClean="0"/>
              <a:t>Characters</a:t>
            </a:r>
          </a:p>
          <a:p>
            <a:pPr lvl="1"/>
            <a:r>
              <a:rPr lang="en-US" dirty="0" smtClean="0"/>
              <a:t>Setting</a:t>
            </a:r>
          </a:p>
          <a:p>
            <a:pPr lvl="1"/>
            <a:r>
              <a:rPr lang="en-US" dirty="0" smtClean="0"/>
              <a:t>Themes, issues and motifs</a:t>
            </a:r>
          </a:p>
          <a:p>
            <a:pPr lvl="1"/>
            <a:r>
              <a:rPr lang="en-US" dirty="0" smtClean="0"/>
              <a:t>Point-of-view</a:t>
            </a:r>
          </a:p>
          <a:p>
            <a:pPr lvl="1"/>
            <a:r>
              <a:rPr lang="en-US" dirty="0" smtClean="0"/>
              <a:t>Cause and effect</a:t>
            </a:r>
          </a:p>
          <a:p>
            <a:pPr lvl="1"/>
            <a:endParaRPr lang="en-US" dirty="0" smtClean="0"/>
          </a:p>
          <a:p>
            <a:pPr lvl="1"/>
            <a:endParaRPr lang="en-US" dirty="0" smtClean="0"/>
          </a:p>
          <a:p>
            <a:pPr lvl="1"/>
            <a:endParaRPr lang="en-US" dirty="0" smtClean="0"/>
          </a:p>
          <a:p>
            <a:pPr lvl="1"/>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lc 2012-12-28 11-55-04-7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556792"/>
            <a:ext cx="3325376" cy="2494032"/>
          </a:xfrm>
          <a:prstGeom prst="rect">
            <a:avLst/>
          </a:prstGeom>
        </p:spPr>
      </p:pic>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a:bodyPr>
          <a:lstStyle/>
          <a:p>
            <a:pPr lvl="2"/>
            <a:r>
              <a:rPr lang="en-US" dirty="0" smtClean="0">
                <a:solidFill>
                  <a:srgbClr val="C00000"/>
                </a:solidFill>
              </a:rPr>
              <a:t>Develops</a:t>
            </a:r>
            <a:r>
              <a:rPr lang="en-US" dirty="0" smtClean="0"/>
              <a:t> as he is presented with challenges, mainly by the </a:t>
            </a:r>
            <a:r>
              <a:rPr lang="en-US" dirty="0" smtClean="0">
                <a:solidFill>
                  <a:srgbClr val="C00000"/>
                </a:solidFill>
              </a:rPr>
              <a:t>antagonist</a:t>
            </a:r>
            <a:r>
              <a:rPr lang="en-US" dirty="0" smtClean="0"/>
              <a:t>, Bruno. Becomes more of a risk-taker (as the tennis commentator suggests, he moves away from his usual “watch-and-wait” strategy).</a:t>
            </a:r>
          </a:p>
          <a:p>
            <a:pPr lvl="2"/>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lc 2012-12-28 11-55-04-7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556792"/>
            <a:ext cx="3325376" cy="2494032"/>
          </a:xfrm>
          <a:prstGeom prst="rect">
            <a:avLst/>
          </a:prstGeom>
        </p:spPr>
      </p:pic>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a:bodyPr>
          <a:lstStyle/>
          <a:p>
            <a:pPr lvl="2"/>
            <a:r>
              <a:rPr lang="en-US" dirty="0" smtClean="0">
                <a:solidFill>
                  <a:srgbClr val="C00000"/>
                </a:solidFill>
              </a:rPr>
              <a:t>Relationship </a:t>
            </a:r>
            <a:r>
              <a:rPr lang="en-US" dirty="0" smtClean="0"/>
              <a:t>with Bruno is central to the film. Bruno can be seen as representing Guy’s “shadow” (his ‘dark side’ – the things he doesn’t want to admit about himself). </a:t>
            </a:r>
          </a:p>
          <a:p>
            <a:pPr lvl="2"/>
            <a:r>
              <a:rPr lang="en-US" dirty="0" smtClean="0">
                <a:solidFill>
                  <a:srgbClr val="C00000"/>
                </a:solidFill>
              </a:rPr>
              <a:t>Relationship </a:t>
            </a:r>
            <a:r>
              <a:rPr lang="en-US" dirty="0" smtClean="0"/>
              <a:t> with Anne is important, particularly for how under-developed it is. </a:t>
            </a:r>
          </a:p>
          <a:p>
            <a:pPr lvl="2"/>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lc 2012-12-28 11-55-04-7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556792"/>
            <a:ext cx="3325376" cy="2494032"/>
          </a:xfrm>
          <a:prstGeom prst="rect">
            <a:avLst/>
          </a:prstGeom>
        </p:spPr>
      </p:pic>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a:bodyPr>
          <a:lstStyle/>
          <a:p>
            <a:pPr lvl="2"/>
            <a:r>
              <a:rPr lang="en-US" dirty="0" smtClean="0"/>
              <a:t>Guy’s overarching</a:t>
            </a:r>
            <a:r>
              <a:rPr lang="en-US" dirty="0" smtClean="0">
                <a:solidFill>
                  <a:srgbClr val="C00000"/>
                </a:solidFill>
              </a:rPr>
              <a:t> motivation </a:t>
            </a:r>
            <a:r>
              <a:rPr lang="en-US" dirty="0" smtClean="0"/>
              <a:t>seems to be his desire to break into politics. Whether this is a result of the survival instinct or male competitiveness is a matter of opinion. This also helps to explain his rather bloodless relationship with Anne.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lc 2012-12-28 11-55-04-7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556792"/>
            <a:ext cx="3325376" cy="2494032"/>
          </a:xfrm>
          <a:prstGeom prst="rect">
            <a:avLst/>
          </a:prstGeom>
        </p:spPr>
      </p:pic>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a:bodyPr>
          <a:lstStyle/>
          <a:p>
            <a:pPr lvl="2"/>
            <a:r>
              <a:rPr lang="en-US" dirty="0" smtClean="0"/>
              <a:t>Mervyn Nicholson says: “There is no indication of  any political agenda or cause that means anything to this young man. [He is] someone who wants to climb the ladder of power and prestige...perhaps fuelled by strong feelings of social inferiority (symbolised by Miriam) and of threatened identity due to failed ambition.”</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a:bodyPr>
          <a:lstStyle/>
          <a:p>
            <a:r>
              <a:rPr lang="en-US" dirty="0" smtClean="0"/>
              <a:t>Characters</a:t>
            </a:r>
          </a:p>
          <a:p>
            <a:pPr lvl="1"/>
            <a:r>
              <a:rPr lang="en-US" dirty="0" smtClean="0"/>
              <a:t>Bruno Antony (Robert Walker)</a:t>
            </a:r>
          </a:p>
          <a:p>
            <a:pPr lvl="2"/>
            <a:r>
              <a:rPr lang="en-US" dirty="0" smtClean="0">
                <a:solidFill>
                  <a:srgbClr val="C00000"/>
                </a:solidFill>
              </a:rPr>
              <a:t>Established</a:t>
            </a:r>
            <a:r>
              <a:rPr lang="en-US" dirty="0" smtClean="0"/>
              <a:t> as the </a:t>
            </a:r>
            <a:r>
              <a:rPr lang="en-US" dirty="0" smtClean="0">
                <a:solidFill>
                  <a:srgbClr val="C00000"/>
                </a:solidFill>
              </a:rPr>
              <a:t>antagonist</a:t>
            </a:r>
            <a:r>
              <a:rPr lang="en-US" dirty="0" smtClean="0"/>
              <a:t>: suave and smooth but effeminate and, therefore, threatening to Guy. Established as a loser or a ‘bum’ in comparison to Guy: “I certainly admire people who do things.”</a:t>
            </a:r>
          </a:p>
        </p:txBody>
      </p:sp>
      <p:pic>
        <p:nvPicPr>
          <p:cNvPr id="5" name="Picture 4" descr="vlc 2012-12-28 11-55-15-3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772816"/>
            <a:ext cx="3133354" cy="2350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a:bodyPr>
          <a:lstStyle/>
          <a:p>
            <a:pPr lvl="1"/>
            <a:r>
              <a:rPr lang="en-US" dirty="0" smtClean="0"/>
              <a:t>Minimal </a:t>
            </a:r>
            <a:r>
              <a:rPr lang="en-US" dirty="0" smtClean="0">
                <a:solidFill>
                  <a:srgbClr val="C00000"/>
                </a:solidFill>
              </a:rPr>
              <a:t>development</a:t>
            </a:r>
            <a:r>
              <a:rPr lang="en-US" dirty="0" smtClean="0"/>
              <a:t> across the course of the narrative. His strengths and weaknesses at the end are the same as at the start.</a:t>
            </a:r>
          </a:p>
        </p:txBody>
      </p:sp>
      <p:pic>
        <p:nvPicPr>
          <p:cNvPr id="5" name="Picture 4" descr="vlc 2012-12-28 11-55-15-3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772816"/>
            <a:ext cx="3133354" cy="2350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lnSpcReduction="10000"/>
          </a:bodyPr>
          <a:lstStyle/>
          <a:p>
            <a:pPr lvl="1"/>
            <a:r>
              <a:rPr lang="en-US" dirty="0" smtClean="0"/>
              <a:t>The only thing that really changes is how much </a:t>
            </a:r>
            <a:r>
              <a:rPr lang="en-US" dirty="0" smtClean="0">
                <a:solidFill>
                  <a:srgbClr val="C00000"/>
                </a:solidFill>
              </a:rPr>
              <a:t>information</a:t>
            </a:r>
            <a:r>
              <a:rPr lang="en-US" dirty="0" smtClean="0"/>
              <a:t> the audience has about him. His guilt over Miriam’s murder (to the point of collapsing at the party) is the first real sign of his weakness, but we can assume this is an innate aspect of his character.</a:t>
            </a:r>
          </a:p>
        </p:txBody>
      </p:sp>
      <p:pic>
        <p:nvPicPr>
          <p:cNvPr id="5" name="Picture 4" descr="vlc 2012-12-28 11-55-15-3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772816"/>
            <a:ext cx="3133354" cy="2350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fontScale="92500"/>
          </a:bodyPr>
          <a:lstStyle/>
          <a:p>
            <a:pPr lvl="1"/>
            <a:r>
              <a:rPr lang="en-US" dirty="0" smtClean="0"/>
              <a:t>His </a:t>
            </a:r>
            <a:r>
              <a:rPr lang="en-US" dirty="0" smtClean="0">
                <a:solidFill>
                  <a:srgbClr val="C00000"/>
                </a:solidFill>
              </a:rPr>
              <a:t>relationship</a:t>
            </a:r>
            <a:r>
              <a:rPr lang="en-US" dirty="0" smtClean="0"/>
              <a:t> with Guy is key.</a:t>
            </a:r>
          </a:p>
          <a:p>
            <a:pPr lvl="1"/>
            <a:r>
              <a:rPr lang="en-US" dirty="0" smtClean="0"/>
              <a:t>His close </a:t>
            </a:r>
            <a:r>
              <a:rPr lang="en-US" dirty="0" smtClean="0">
                <a:solidFill>
                  <a:srgbClr val="C00000"/>
                </a:solidFill>
              </a:rPr>
              <a:t>relationship</a:t>
            </a:r>
            <a:r>
              <a:rPr lang="en-US" dirty="0" smtClean="0"/>
              <a:t> with his mother is significant, and is used to suggest his homosexuality or, at least, his ‘difference’.  There is an Oedipal quality to their relationship; that is, she seems closer to Bruno than she does to her husband.</a:t>
            </a:r>
          </a:p>
          <a:p>
            <a:pPr lvl="1">
              <a:buNone/>
            </a:pPr>
            <a:endParaRPr lang="en-US" dirty="0" smtClean="0"/>
          </a:p>
        </p:txBody>
      </p:sp>
      <p:pic>
        <p:nvPicPr>
          <p:cNvPr id="5" name="Picture 4" descr="vlc 2012-12-28 11-55-15-3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772816"/>
            <a:ext cx="3133354" cy="2350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lnSpcReduction="10000"/>
          </a:bodyPr>
          <a:lstStyle/>
          <a:p>
            <a:pPr lvl="1"/>
            <a:r>
              <a:rPr lang="en-US" dirty="0" smtClean="0"/>
              <a:t>His </a:t>
            </a:r>
            <a:r>
              <a:rPr lang="en-US" dirty="0" smtClean="0">
                <a:solidFill>
                  <a:srgbClr val="C00000"/>
                </a:solidFill>
              </a:rPr>
              <a:t>relationship</a:t>
            </a:r>
            <a:r>
              <a:rPr lang="en-US" dirty="0" smtClean="0"/>
              <a:t> with his father hints at his estrangement (or “long distance”) from the patriarchal American society. The bemused response of Anne’s father, Senator Morton, when he meets Bruno, helps to reinforce how distant Bruno is from the ‘norm’. </a:t>
            </a:r>
          </a:p>
        </p:txBody>
      </p:sp>
      <p:pic>
        <p:nvPicPr>
          <p:cNvPr id="5" name="Picture 4" descr="vlc 2012-12-28 11-55-15-3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772816"/>
            <a:ext cx="3133354" cy="2350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a:bodyPr>
          <a:lstStyle/>
          <a:p>
            <a:pPr lvl="1"/>
            <a:r>
              <a:rPr lang="en-US" dirty="0" smtClean="0"/>
              <a:t>His </a:t>
            </a:r>
            <a:r>
              <a:rPr lang="en-US" dirty="0" smtClean="0">
                <a:solidFill>
                  <a:srgbClr val="C00000"/>
                </a:solidFill>
              </a:rPr>
              <a:t>motivation </a:t>
            </a:r>
            <a:r>
              <a:rPr lang="en-US" dirty="0" smtClean="0"/>
              <a:t>echoes that of Guy’s. He wants to be accepted by society, and thinks he can achieve this if he can merge his persona with Guy’s...to, in a sense, ‘become’ Guy. </a:t>
            </a:r>
          </a:p>
        </p:txBody>
      </p:sp>
      <p:pic>
        <p:nvPicPr>
          <p:cNvPr id="5" name="Picture 4" descr="vlc 2012-12-28 11-55-15-3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772816"/>
            <a:ext cx="3133354" cy="2350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lstStyle/>
          <a:p>
            <a:r>
              <a:rPr lang="en-US" dirty="0" smtClean="0"/>
              <a:t>Plot and story</a:t>
            </a:r>
          </a:p>
          <a:p>
            <a:pPr lvl="1"/>
            <a:r>
              <a:rPr lang="en-US" dirty="0" smtClean="0">
                <a:solidFill>
                  <a:srgbClr val="C00000"/>
                </a:solidFill>
              </a:rPr>
              <a:t>Plot</a:t>
            </a:r>
            <a:r>
              <a:rPr lang="en-US" dirty="0" smtClean="0"/>
              <a:t> begins with Bruno and Guy arriving at the station, ends with Anne and Guy on a train.</a:t>
            </a:r>
          </a:p>
          <a:p>
            <a:pPr lvl="1"/>
            <a:r>
              <a:rPr lang="en-US" dirty="0" smtClean="0">
                <a:solidFill>
                  <a:srgbClr val="C00000"/>
                </a:solidFill>
              </a:rPr>
              <a:t>Story</a:t>
            </a:r>
            <a:r>
              <a:rPr lang="en-US" dirty="0" smtClean="0"/>
              <a:t> includes elements such as the breakdown of Guy and Miriam’s relationship, Guy meeting Anne and her family, and Bruno becoming estranged from his father. </a:t>
            </a:r>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546848" cy="4663083"/>
          </a:xfrm>
        </p:spPr>
        <p:txBody>
          <a:bodyPr>
            <a:normAutofit fontScale="92500"/>
          </a:bodyPr>
          <a:lstStyle/>
          <a:p>
            <a:pPr lvl="1"/>
            <a:r>
              <a:rPr lang="en-US" dirty="0" smtClean="0"/>
              <a:t>Unfortunately for him, he just isn’t up to it because he’s a psychopath. His methods of getting what he wants are not morally or socially acceptable, whereas Guy’s are. Playing tennis, getting into politics and romancing a refined lady are far more acceptable ways of “winning” than murder. </a:t>
            </a:r>
          </a:p>
        </p:txBody>
      </p:sp>
      <p:pic>
        <p:nvPicPr>
          <p:cNvPr id="5" name="Picture 4" descr="vlc 2012-12-28 11-55-15-3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1772816"/>
            <a:ext cx="3133354" cy="2350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19256" cy="4663083"/>
          </a:xfrm>
        </p:spPr>
        <p:txBody>
          <a:bodyPr>
            <a:normAutofit/>
          </a:bodyPr>
          <a:lstStyle/>
          <a:p>
            <a:r>
              <a:rPr lang="en-US" dirty="0" smtClean="0"/>
              <a:t>Setting – physical/geographical</a:t>
            </a:r>
          </a:p>
          <a:p>
            <a:pPr lvl="1"/>
            <a:r>
              <a:rPr lang="en-US" dirty="0" smtClean="0"/>
              <a:t>United States, 1951.</a:t>
            </a:r>
          </a:p>
          <a:p>
            <a:pPr lvl="1"/>
            <a:r>
              <a:rPr lang="en-US" dirty="0" smtClean="0"/>
              <a:t>New York City: Forest Hills Tennis Club </a:t>
            </a:r>
          </a:p>
          <a:p>
            <a:pPr lvl="1"/>
            <a:r>
              <a:rPr lang="en-US" dirty="0" smtClean="0"/>
              <a:t>Metcalf: fictional town between NYC and Washington DC. Guy and Miriam’s hometown.</a:t>
            </a:r>
          </a:p>
          <a:p>
            <a:pPr lvl="1"/>
            <a:r>
              <a:rPr lang="en-US" dirty="0" smtClean="0"/>
              <a:t>Washington DC: Political centre of USA. Guy lives there now, as do the Mortons.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19256" cy="4663083"/>
          </a:xfrm>
        </p:spPr>
        <p:txBody>
          <a:bodyPr>
            <a:normAutofit/>
          </a:bodyPr>
          <a:lstStyle/>
          <a:p>
            <a:r>
              <a:rPr lang="en-US" dirty="0" smtClean="0"/>
              <a:t>Setting – physical/geographical</a:t>
            </a:r>
          </a:p>
        </p:txBody>
      </p:sp>
      <p:pic>
        <p:nvPicPr>
          <p:cNvPr id="4" name="Picture 3" descr="Captur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2276872"/>
            <a:ext cx="7344816" cy="43518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19256" cy="4663083"/>
          </a:xfrm>
        </p:spPr>
        <p:txBody>
          <a:bodyPr>
            <a:normAutofit/>
          </a:bodyPr>
          <a:lstStyle/>
          <a:p>
            <a:r>
              <a:rPr lang="en-US" dirty="0" smtClean="0"/>
              <a:t>Setting – physical/geographical</a:t>
            </a:r>
          </a:p>
          <a:p>
            <a:pPr lvl="1"/>
            <a:r>
              <a:rPr lang="en-US" dirty="0" smtClean="0"/>
              <a:t>New York City: represents success, “winning”.</a:t>
            </a:r>
          </a:p>
          <a:p>
            <a:pPr lvl="1"/>
            <a:r>
              <a:rPr lang="en-US" dirty="0" smtClean="0"/>
              <a:t>Metcalf: represents Guy’s old “loser” life, connected closely to Miriam. The amusement park is a place to kill time.</a:t>
            </a:r>
          </a:p>
          <a:p>
            <a:pPr lvl="1"/>
            <a:r>
              <a:rPr lang="en-US" dirty="0" smtClean="0"/>
              <a:t>Washington DC: represents Guy’s aspirations to be involved in politics.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19256" cy="4663083"/>
          </a:xfrm>
        </p:spPr>
        <p:txBody>
          <a:bodyPr>
            <a:normAutofit/>
          </a:bodyPr>
          <a:lstStyle/>
          <a:p>
            <a:r>
              <a:rPr lang="en-US" dirty="0" smtClean="0"/>
              <a:t>Setting – physical/geographical</a:t>
            </a:r>
          </a:p>
        </p:txBody>
      </p:sp>
      <p:pic>
        <p:nvPicPr>
          <p:cNvPr id="5" name="Picture 4" descr="vlc 2012-12-29 12-55-03-45.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420888"/>
            <a:ext cx="4981560" cy="3736170"/>
          </a:xfrm>
          <a:prstGeom prst="rect">
            <a:avLst/>
          </a:prstGeom>
        </p:spPr>
      </p:pic>
      <p:sp>
        <p:nvSpPr>
          <p:cNvPr id="6" name="TextBox 5"/>
          <p:cNvSpPr txBox="1"/>
          <p:nvPr/>
        </p:nvSpPr>
        <p:spPr>
          <a:xfrm>
            <a:off x="5508104" y="2420888"/>
            <a:ext cx="3240360" cy="3785652"/>
          </a:xfrm>
          <a:prstGeom prst="rect">
            <a:avLst/>
          </a:prstGeom>
          <a:noFill/>
        </p:spPr>
        <p:txBody>
          <a:bodyPr wrap="square" rtlCol="0">
            <a:spAutoFit/>
          </a:bodyPr>
          <a:lstStyle/>
          <a:p>
            <a:r>
              <a:rPr lang="en-US" sz="2400" dirty="0" smtClean="0"/>
              <a:t>The Capitol Building (House of Congress) looms large over the street outside Guy’s house. Close inspection reveals it’s a </a:t>
            </a:r>
            <a:r>
              <a:rPr lang="en-US" sz="2400" dirty="0" smtClean="0">
                <a:solidFill>
                  <a:srgbClr val="00B0F0"/>
                </a:solidFill>
              </a:rPr>
              <a:t>composite image</a:t>
            </a:r>
            <a:r>
              <a:rPr lang="en-US" sz="2400" dirty="0" smtClean="0"/>
              <a:t>, so it’s a very deliberate choice on Hitchcock’s part. </a:t>
            </a:r>
            <a:endParaRPr lang="en-SG" sz="24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19256" cy="4663083"/>
          </a:xfrm>
        </p:spPr>
        <p:txBody>
          <a:bodyPr>
            <a:normAutofit/>
          </a:bodyPr>
          <a:lstStyle/>
          <a:p>
            <a:r>
              <a:rPr lang="en-US" dirty="0" smtClean="0"/>
              <a:t>Setting – physical/geographical</a:t>
            </a:r>
          </a:p>
        </p:txBody>
      </p:sp>
      <p:sp>
        <p:nvSpPr>
          <p:cNvPr id="6" name="TextBox 5"/>
          <p:cNvSpPr txBox="1"/>
          <p:nvPr/>
        </p:nvSpPr>
        <p:spPr>
          <a:xfrm>
            <a:off x="5724128" y="2420888"/>
            <a:ext cx="3024336" cy="3046988"/>
          </a:xfrm>
          <a:prstGeom prst="rect">
            <a:avLst/>
          </a:prstGeom>
          <a:noFill/>
        </p:spPr>
        <p:txBody>
          <a:bodyPr wrap="square" rtlCol="0">
            <a:spAutoFit/>
          </a:bodyPr>
          <a:lstStyle/>
          <a:p>
            <a:r>
              <a:rPr lang="en-US" sz="2400" dirty="0" smtClean="0"/>
              <a:t>The Thomas Jefferson Memorial. Bruno stands ominously on the steps as Guy drives past, an obstacle to Guy’s political ambitions. </a:t>
            </a:r>
            <a:endParaRPr lang="en-SG" sz="2400" dirty="0"/>
          </a:p>
        </p:txBody>
      </p:sp>
      <p:pic>
        <p:nvPicPr>
          <p:cNvPr id="7" name="Picture 6" descr="vlc 2012-12-29 12-44-04-84.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2420888"/>
            <a:ext cx="5088566" cy="38164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114800" cy="4663083"/>
          </a:xfrm>
        </p:spPr>
        <p:txBody>
          <a:bodyPr>
            <a:normAutofit fontScale="92500" lnSpcReduction="10000"/>
          </a:bodyPr>
          <a:lstStyle/>
          <a:p>
            <a:r>
              <a:rPr lang="en-US" dirty="0" smtClean="0"/>
              <a:t>Setting – social</a:t>
            </a:r>
          </a:p>
          <a:p>
            <a:pPr lvl="1"/>
            <a:r>
              <a:rPr lang="en-US" dirty="0" smtClean="0"/>
              <a:t>Wealthy, proper, upper-class society in Washington. Very white (and note the black </a:t>
            </a:r>
            <a:r>
              <a:rPr lang="en-US" dirty="0" err="1" smtClean="0"/>
              <a:t>manservants</a:t>
            </a:r>
            <a:r>
              <a:rPr lang="en-US" dirty="0" smtClean="0"/>
              <a:t>). At the party are the d’Arvilles (representative of education and culture), the judge (symbol of mainstream morality) and important military men. </a:t>
            </a:r>
          </a:p>
          <a:p>
            <a:pPr lvl="1"/>
            <a:endParaRPr lang="en-US" dirty="0" smtClean="0"/>
          </a:p>
        </p:txBody>
      </p:sp>
      <p:pic>
        <p:nvPicPr>
          <p:cNvPr id="9" name="Picture 8" descr="vlc 2012-12-29 20-28-43-9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2204864"/>
            <a:ext cx="4320480" cy="32403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114800" cy="4663083"/>
          </a:xfrm>
        </p:spPr>
        <p:txBody>
          <a:bodyPr>
            <a:normAutofit fontScale="85000" lnSpcReduction="20000"/>
          </a:bodyPr>
          <a:lstStyle/>
          <a:p>
            <a:r>
              <a:rPr lang="en-US" dirty="0" smtClean="0"/>
              <a:t>Setting – social</a:t>
            </a:r>
          </a:p>
          <a:p>
            <a:pPr lvl="1"/>
            <a:r>
              <a:rPr lang="en-US" dirty="0" smtClean="0"/>
              <a:t>Washington contrasts with the simple, small-town values of Metcalf. In the scene at right, the tree, a bold slash down the middle of the screen helps to emphasise the divide between Bruno and the amusement park man, who says, “Okay, so I ain’t educated.” And the crates of cheap root beer stand in stark contrast to the martinis of the Washington soiree.</a:t>
            </a:r>
          </a:p>
          <a:p>
            <a:pPr lvl="1"/>
            <a:endParaRPr lang="en-US" dirty="0" smtClean="0"/>
          </a:p>
        </p:txBody>
      </p:sp>
      <p:pic>
        <p:nvPicPr>
          <p:cNvPr id="5" name="Picture 4" descr="vlc 2012-12-29 20-38-30-3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4008" y="2132856"/>
            <a:ext cx="4189472" cy="31421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Setting – emotional/atmospheric</a:t>
            </a:r>
          </a:p>
          <a:p>
            <a:pPr lvl="1"/>
            <a:r>
              <a:rPr lang="en-US" dirty="0" smtClean="0"/>
              <a:t>Hitchcock “plays against type” with his settings, especially at the amusement park.</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pPr lvl="1"/>
            <a:r>
              <a:rPr lang="en-US" dirty="0" smtClean="0"/>
              <a:t>The amusement park is typically a place of frivolity and fun, but because we know that Bruno is intent on killing Miriam, the atmosphere becomes much more sinister. Setting it there makes it perhaps even more frightening than if it were in a dark alley, or a seedy bar. This is emphasised by the insistent organ-grinder style </a:t>
            </a:r>
            <a:r>
              <a:rPr lang="en-US" dirty="0" smtClean="0">
                <a:solidFill>
                  <a:srgbClr val="00B0F0"/>
                </a:solidFill>
              </a:rPr>
              <a:t>music</a:t>
            </a:r>
            <a:r>
              <a:rPr lang="en-US" dirty="0" smtClean="0"/>
              <a:t> arranged and selected by Dimitri Tiomkin, and the high-contrast </a:t>
            </a:r>
            <a:r>
              <a:rPr lang="en-US" dirty="0" smtClean="0">
                <a:solidFill>
                  <a:srgbClr val="00B0F0"/>
                </a:solidFill>
              </a:rPr>
              <a:t>tonality</a:t>
            </a:r>
            <a:r>
              <a:rPr lang="en-US" dirty="0" smtClean="0"/>
              <a:t> of the images.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lnSpcReduction="10000"/>
          </a:bodyPr>
          <a:lstStyle/>
          <a:p>
            <a:r>
              <a:rPr lang="en-US" dirty="0" smtClean="0"/>
              <a:t>Structure</a:t>
            </a:r>
          </a:p>
          <a:p>
            <a:pPr lvl="1"/>
            <a:r>
              <a:rPr lang="en-US" dirty="0" smtClean="0"/>
              <a:t>The plot is strictly </a:t>
            </a:r>
            <a:r>
              <a:rPr lang="en-US" dirty="0" smtClean="0">
                <a:solidFill>
                  <a:srgbClr val="C00000"/>
                </a:solidFill>
              </a:rPr>
              <a:t>linear</a:t>
            </a:r>
            <a:r>
              <a:rPr lang="en-US" dirty="0" smtClean="0"/>
              <a:t>, though other narrative elements serve to keep things interesting.</a:t>
            </a:r>
          </a:p>
          <a:p>
            <a:pPr lvl="1"/>
            <a:endParaRPr lang="en-US" dirty="0" smtClean="0"/>
          </a:p>
          <a:p>
            <a:r>
              <a:rPr lang="en-US" dirty="0" smtClean="0"/>
              <a:t>Three-act structure</a:t>
            </a:r>
          </a:p>
          <a:p>
            <a:pPr lvl="1"/>
            <a:r>
              <a:rPr lang="en-US" dirty="0" smtClean="0"/>
              <a:t>Act 1: Ends with the murder of Miriam (Guy’s “point of no return”) </a:t>
            </a:r>
          </a:p>
          <a:p>
            <a:pPr lvl="1"/>
            <a:r>
              <a:rPr lang="en-US" dirty="0" smtClean="0"/>
              <a:t>Act 2: Ends with Guy leaving Bruno’s house – Bruno will “think of something”</a:t>
            </a:r>
          </a:p>
          <a:p>
            <a:pPr lvl="1"/>
            <a:r>
              <a:rPr lang="en-US" dirty="0" smtClean="0"/>
              <a:t>Act 3: Ends when the film ends (contains crisis and climax).</a:t>
            </a:r>
          </a:p>
          <a:p>
            <a:pPr lvl="1">
              <a:buNone/>
            </a:pPr>
            <a:endParaRPr lang="en-US" dirty="0" smtClean="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pPr lvl="1"/>
            <a:r>
              <a:rPr lang="en-US" dirty="0" smtClean="0"/>
              <a:t>It’s also symbolic of Guy’s psyche. It is in Metcalf, his home town, which connects it to his youth and the formation of his </a:t>
            </a:r>
            <a:r>
              <a:rPr lang="en-US" dirty="0" smtClean="0">
                <a:solidFill>
                  <a:srgbClr val="FF0000"/>
                </a:solidFill>
              </a:rPr>
              <a:t>character</a:t>
            </a:r>
            <a:r>
              <a:rPr lang="en-US" dirty="0" smtClean="0"/>
              <a:t>. </a:t>
            </a:r>
          </a:p>
          <a:p>
            <a:pPr lvl="1"/>
            <a:r>
              <a:rPr lang="en-US" dirty="0" smtClean="0"/>
              <a:t>The fact that Bruno ventures into not only Guy’s hometown (his psyche) but into the part of it devoted to freedom, liberation and pleasure, passing through the “tunnel of love” on the way, to kill off the thing holding Guy back from being free and happy (Miriam), makes it even more symbolic. </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pic>
        <p:nvPicPr>
          <p:cNvPr id="4" name="Picture 3" descr="vlc 2012-12-29 20-58-13-5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1556792"/>
            <a:ext cx="6768752" cy="50765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pic>
        <p:nvPicPr>
          <p:cNvPr id="6" name="Picture 5" descr="vlc 2012-12-29 12-50-27-64.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5656" y="1556792"/>
            <a:ext cx="6493728" cy="48702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4" name="Rectangle 3"/>
          <p:cNvSpPr/>
          <p:nvPr/>
        </p:nvSpPr>
        <p:spPr>
          <a:xfrm>
            <a:off x="467544" y="1556792"/>
            <a:ext cx="8208912" cy="4339650"/>
          </a:xfrm>
          <a:prstGeom prst="rect">
            <a:avLst/>
          </a:prstGeom>
        </p:spPr>
        <p:txBody>
          <a:bodyPr wrap="square">
            <a:spAutoFit/>
          </a:bodyPr>
          <a:lstStyle/>
          <a:p>
            <a:pPr>
              <a:buNone/>
            </a:pPr>
            <a:r>
              <a:rPr lang="en-US" sz="2800" dirty="0" smtClean="0"/>
              <a:t>Consider the significance of the lyrics to “The Band Played On”:</a:t>
            </a:r>
          </a:p>
          <a:p>
            <a:pPr>
              <a:buNone/>
            </a:pPr>
            <a:endParaRPr lang="en-SG" sz="2800" dirty="0" smtClean="0"/>
          </a:p>
          <a:p>
            <a:pPr lvl="1"/>
            <a:r>
              <a:rPr lang="en-SG" sz="2400" i="1" dirty="0" smtClean="0"/>
              <a:t>Casey would waltz with a strawberry blonde</a:t>
            </a:r>
          </a:p>
          <a:p>
            <a:pPr lvl="1"/>
            <a:r>
              <a:rPr lang="en-SG" sz="2400" i="1" dirty="0" smtClean="0"/>
              <a:t>And the band played on;</a:t>
            </a:r>
          </a:p>
          <a:p>
            <a:pPr lvl="1"/>
            <a:r>
              <a:rPr lang="en-SG" sz="2400" i="1" dirty="0" smtClean="0"/>
              <a:t>He'd glide 'cross the floor with the girl he adored</a:t>
            </a:r>
          </a:p>
          <a:p>
            <a:pPr lvl="1"/>
            <a:r>
              <a:rPr lang="en-SG" sz="2400" i="1" dirty="0" smtClean="0"/>
              <a:t>And the band played on;</a:t>
            </a:r>
          </a:p>
          <a:p>
            <a:pPr lvl="1"/>
            <a:r>
              <a:rPr lang="en-SG" sz="2400" i="1" dirty="0" smtClean="0"/>
              <a:t>But his brain was so loaded it nearly exploded</a:t>
            </a:r>
          </a:p>
          <a:p>
            <a:pPr lvl="1"/>
            <a:r>
              <a:rPr lang="en-SG" sz="2400" i="1" dirty="0" smtClean="0"/>
              <a:t>The poor girl would shake with alarm;</a:t>
            </a:r>
          </a:p>
          <a:p>
            <a:pPr lvl="1"/>
            <a:r>
              <a:rPr lang="en-SG" sz="2400" i="1" dirty="0" smtClean="0"/>
              <a:t>He'd ne'er leave the girl with the strawberry curls</a:t>
            </a:r>
          </a:p>
          <a:p>
            <a:pPr lvl="1"/>
            <a:r>
              <a:rPr lang="en-SG" sz="2400" i="1" dirty="0" smtClean="0"/>
              <a:t>And the band played on.</a:t>
            </a:r>
            <a:endParaRPr lang="en-SG" sz="24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5410944" cy="4663083"/>
          </a:xfrm>
        </p:spPr>
        <p:txBody>
          <a:bodyPr>
            <a:normAutofit lnSpcReduction="10000"/>
          </a:bodyPr>
          <a:lstStyle/>
          <a:p>
            <a:r>
              <a:rPr lang="en-US" dirty="0" smtClean="0"/>
              <a:t>Themes</a:t>
            </a:r>
          </a:p>
          <a:p>
            <a:pPr lvl="1"/>
            <a:r>
              <a:rPr lang="en-US" dirty="0" smtClean="0"/>
              <a:t>Innocence and guilt</a:t>
            </a:r>
          </a:p>
          <a:p>
            <a:pPr lvl="2"/>
            <a:r>
              <a:rPr lang="en-US" dirty="0" smtClean="0"/>
              <a:t>Is Guy guilty because he </a:t>
            </a:r>
            <a:r>
              <a:rPr lang="en-US" i="1" dirty="0" smtClean="0"/>
              <a:t>wished</a:t>
            </a:r>
            <a:r>
              <a:rPr lang="en-US" dirty="0" smtClean="0"/>
              <a:t> Miriam were dead?</a:t>
            </a:r>
          </a:p>
          <a:p>
            <a:pPr lvl="2"/>
            <a:r>
              <a:rPr lang="en-US" dirty="0" smtClean="0"/>
              <a:t>Guilt is the one thing that weakens Bruno, but it only shows itself under certain circumstances (i.e. when he sees Babs). What is it about Babs that draws out Bruno’s guilt? Is it just the resemblance to Miriam?</a:t>
            </a:r>
          </a:p>
          <a:p>
            <a:pPr lvl="2"/>
            <a:r>
              <a:rPr lang="en-US" dirty="0" smtClean="0">
                <a:solidFill>
                  <a:srgbClr val="FFFF00"/>
                </a:solidFill>
              </a:rPr>
              <a:t>The line between guilt and innocence is very fine. </a:t>
            </a:r>
          </a:p>
          <a:p>
            <a:pPr lvl="1"/>
            <a:endParaRPr lang="en-US" dirty="0" smtClean="0"/>
          </a:p>
          <a:p>
            <a:pPr lvl="1"/>
            <a:endParaRPr lang="en-US" dirty="0" smtClean="0"/>
          </a:p>
          <a:p>
            <a:pPr lvl="2"/>
            <a:endParaRPr lang="en-US" dirty="0" smtClean="0"/>
          </a:p>
          <a:p>
            <a:pPr lvl="1"/>
            <a:endParaRPr lang="en-US" dirty="0" smtClean="0"/>
          </a:p>
        </p:txBody>
      </p:sp>
      <p:pic>
        <p:nvPicPr>
          <p:cNvPr id="6" name="Picture 5" descr="vlc 2012-12-29 20-32-59-72.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2160" y="1898830"/>
            <a:ext cx="2520280" cy="1890210"/>
          </a:xfrm>
          <a:prstGeom prst="rect">
            <a:avLst/>
          </a:prstGeom>
        </p:spPr>
      </p:pic>
      <p:pic>
        <p:nvPicPr>
          <p:cNvPr id="7" name="Picture 6" descr="vlc 2012-12-29 20-32-56-8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2160" y="3915054"/>
            <a:ext cx="2520280" cy="18902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147248" cy="4663083"/>
          </a:xfrm>
        </p:spPr>
        <p:txBody>
          <a:bodyPr>
            <a:normAutofit/>
          </a:bodyPr>
          <a:lstStyle/>
          <a:p>
            <a:r>
              <a:rPr lang="en-US" dirty="0" smtClean="0"/>
              <a:t>Themes</a:t>
            </a:r>
          </a:p>
          <a:p>
            <a:pPr lvl="1"/>
            <a:r>
              <a:rPr lang="en-US" dirty="0" smtClean="0"/>
              <a:t>Fate vs. self-determination</a:t>
            </a:r>
          </a:p>
          <a:p>
            <a:pPr lvl="2"/>
            <a:r>
              <a:rPr lang="en-US" dirty="0" smtClean="0">
                <a:solidFill>
                  <a:srgbClr val="FFFF00"/>
                </a:solidFill>
              </a:rPr>
              <a:t>We can never completely control our fate. </a:t>
            </a:r>
            <a:r>
              <a:rPr lang="en-US" dirty="0" smtClean="0"/>
              <a:t>Guy and Bruno are on the “tracks” of their lives and there is no getting off them – just as there is no getting off the carousel. </a:t>
            </a:r>
          </a:p>
          <a:p>
            <a:pPr lvl="2"/>
            <a:r>
              <a:rPr lang="en-US" dirty="0" smtClean="0"/>
              <a:t>Both characters seek to control their fate but only Guy gets what he wants. Why does fate smile upon him? </a:t>
            </a:r>
          </a:p>
          <a:p>
            <a:pPr lvl="2"/>
            <a:endParaRPr lang="en-US" dirty="0" smtClean="0"/>
          </a:p>
          <a:p>
            <a:pPr lvl="1"/>
            <a:endParaRPr lang="en-US" dirty="0" smtClean="0"/>
          </a:p>
          <a:p>
            <a:pPr lvl="1"/>
            <a:endParaRPr lang="en-US" dirty="0" smtClean="0"/>
          </a:p>
          <a:p>
            <a:pPr lvl="2"/>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147248" cy="4663083"/>
          </a:xfrm>
        </p:spPr>
        <p:txBody>
          <a:bodyPr>
            <a:normAutofit/>
          </a:bodyPr>
          <a:lstStyle/>
          <a:p>
            <a:r>
              <a:rPr lang="en-US" dirty="0" smtClean="0"/>
              <a:t>Issues</a:t>
            </a:r>
          </a:p>
          <a:p>
            <a:pPr lvl="2"/>
            <a:r>
              <a:rPr lang="en-US" dirty="0" smtClean="0"/>
              <a:t>Social class</a:t>
            </a:r>
          </a:p>
          <a:p>
            <a:pPr lvl="3"/>
            <a:r>
              <a:rPr lang="en-US" dirty="0" smtClean="0"/>
              <a:t>Guy is looking to move up a social class from his lower-middle upbringing in Metcalf, of which Miriam is symbolic. He realises he’ll need to work hard to do this but also, arguably, takes advantage of his connection with Anne for social progression.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147248" cy="4663083"/>
          </a:xfrm>
        </p:spPr>
        <p:txBody>
          <a:bodyPr>
            <a:normAutofit/>
          </a:bodyPr>
          <a:lstStyle/>
          <a:p>
            <a:r>
              <a:rPr lang="en-US" dirty="0" smtClean="0"/>
              <a:t>Issues</a:t>
            </a:r>
          </a:p>
          <a:p>
            <a:pPr lvl="2"/>
            <a:r>
              <a:rPr lang="en-US" dirty="0" smtClean="0"/>
              <a:t>Social class</a:t>
            </a:r>
          </a:p>
          <a:p>
            <a:pPr lvl="3"/>
            <a:r>
              <a:rPr lang="en-US" dirty="0" smtClean="0"/>
              <a:t>Bruno is born into wealth but is ambivalent towards it. He seems to have no desire to leave home, nor is he willing to work for his father. Though his mother says he gets up to “all sorts of escapades”, he seems to contribute nothing to society. Still, he clings on to his social airs and graces when he realises they can pull him up into Guy’s milieu (such as at the tennis or at Babs’ party). He also prides himself on his ‘education’: “I’m sure I don’t know what a smoocher is.”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978896" cy="4663083"/>
          </a:xfrm>
        </p:spPr>
        <p:txBody>
          <a:bodyPr>
            <a:normAutofit/>
          </a:bodyPr>
          <a:lstStyle/>
          <a:p>
            <a:r>
              <a:rPr lang="en-US" dirty="0" smtClean="0"/>
              <a:t>Issues</a:t>
            </a:r>
          </a:p>
          <a:p>
            <a:pPr lvl="2"/>
            <a:r>
              <a:rPr lang="en-US" dirty="0" smtClean="0"/>
              <a:t>Sexual repression</a:t>
            </a:r>
          </a:p>
          <a:p>
            <a:pPr lvl="3"/>
            <a:r>
              <a:rPr lang="en-US" dirty="0" smtClean="0"/>
              <a:t>Many critics have viewed the film as an exploration of sexual psychology, arguing that Guy is gay and that Bruno is simply a representation of Guy’s homosexual desires (which lurk forever in the ‘shadows’). </a:t>
            </a:r>
          </a:p>
        </p:txBody>
      </p:sp>
      <p:pic>
        <p:nvPicPr>
          <p:cNvPr id="4" name="Picture 3" descr="077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104" y="1772816"/>
            <a:ext cx="3048000" cy="2301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978896" cy="4663083"/>
          </a:xfrm>
        </p:spPr>
        <p:txBody>
          <a:bodyPr>
            <a:normAutofit lnSpcReduction="10000"/>
          </a:bodyPr>
          <a:lstStyle/>
          <a:p>
            <a:r>
              <a:rPr lang="en-US" dirty="0" smtClean="0"/>
              <a:t>Issues</a:t>
            </a:r>
          </a:p>
          <a:p>
            <a:pPr lvl="2"/>
            <a:r>
              <a:rPr lang="en-US" dirty="0" smtClean="0"/>
              <a:t>Sexual repression</a:t>
            </a:r>
          </a:p>
          <a:p>
            <a:pPr lvl="3"/>
            <a:r>
              <a:rPr lang="en-US" dirty="0" smtClean="0"/>
              <a:t>This is simply an interpretation, as explicit references to any character’s homosexuality are absent. But there is a good deal of evidence to support it. </a:t>
            </a:r>
          </a:p>
          <a:p>
            <a:pPr lvl="3"/>
            <a:r>
              <a:rPr lang="en-US" dirty="0" smtClean="0"/>
              <a:t>For a start, sexuality was a typical issue for Hitchcock’s characters to grapple with. Homosexuality figured most notably in </a:t>
            </a:r>
            <a:r>
              <a:rPr lang="en-US" i="1" dirty="0" smtClean="0"/>
              <a:t>Rope </a:t>
            </a:r>
            <a:r>
              <a:rPr lang="en-US" dirty="0" smtClean="0"/>
              <a:t>(1948), which stars Farley Granger (Guy!) and John Dall as a pair of murderous gay lovers.</a:t>
            </a:r>
          </a:p>
          <a:p>
            <a:pPr lvl="3"/>
            <a:endParaRPr lang="en-US" dirty="0" smtClean="0"/>
          </a:p>
        </p:txBody>
      </p:sp>
      <p:pic>
        <p:nvPicPr>
          <p:cNvPr id="4" name="Picture 3" descr="077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8104" y="1775832"/>
            <a:ext cx="3048000" cy="2301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a:bodyPr>
          <a:lstStyle/>
          <a:p>
            <a:r>
              <a:rPr lang="en-US" dirty="0" smtClean="0"/>
              <a:t>Compression of time</a:t>
            </a:r>
          </a:p>
          <a:p>
            <a:pPr lvl="1"/>
            <a:r>
              <a:rPr lang="en-US" dirty="0" smtClean="0"/>
              <a:t>A scene like the one between Guy and Bruno in Bruno’s train compartment is quite lengthy and plays out in more or less ‘real time’. There is little compression of time there. This gives the audience a stronger sense of ‘being there’, experiencing the tension between the characters at the same time they do.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978896" cy="4663083"/>
          </a:xfrm>
        </p:spPr>
        <p:txBody>
          <a:bodyPr>
            <a:normAutofit lnSpcReduction="10000"/>
          </a:bodyPr>
          <a:lstStyle/>
          <a:p>
            <a:r>
              <a:rPr lang="en-US" dirty="0" smtClean="0"/>
              <a:t>Issues</a:t>
            </a:r>
          </a:p>
          <a:p>
            <a:pPr lvl="2"/>
            <a:r>
              <a:rPr lang="en-US" dirty="0" smtClean="0"/>
              <a:t>Sexual repression</a:t>
            </a:r>
          </a:p>
          <a:p>
            <a:pPr lvl="3"/>
            <a:r>
              <a:rPr lang="en-US" dirty="0" smtClean="0"/>
              <a:t>Bruno is depicted as homosexual. His smooth, slightly effeminate way of speaking; his close relationship/identification with his mother; his distance from his patriarchal father; his fastidiousness about his nails; his flamboyant shoes: all of these elements would have been recognisable (albeit stereotypical) gay characteristics to audiences at the time.</a:t>
            </a:r>
          </a:p>
          <a:p>
            <a:pPr lvl="3"/>
            <a:endParaRPr lang="en-US" dirty="0" smtClean="0"/>
          </a:p>
        </p:txBody>
      </p:sp>
      <p:pic>
        <p:nvPicPr>
          <p:cNvPr id="5" name="Picture 4" descr="vlc 2012-12-29 12-45-21-6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096" y="1772816"/>
            <a:ext cx="3325376" cy="24940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978896" cy="4663083"/>
          </a:xfrm>
        </p:spPr>
        <p:txBody>
          <a:bodyPr>
            <a:normAutofit lnSpcReduction="10000"/>
          </a:bodyPr>
          <a:lstStyle/>
          <a:p>
            <a:r>
              <a:rPr lang="en-US" dirty="0" smtClean="0"/>
              <a:t>Issues</a:t>
            </a:r>
          </a:p>
          <a:p>
            <a:pPr lvl="2"/>
            <a:r>
              <a:rPr lang="en-US" dirty="0" smtClean="0"/>
              <a:t>Sexual repression</a:t>
            </a:r>
          </a:p>
          <a:p>
            <a:pPr lvl="3"/>
            <a:r>
              <a:rPr lang="en-US" dirty="0" smtClean="0"/>
              <a:t>Whether or not this means Guy is also gay is a matter of opinion, but it does help to explain a lot of things: his desperation to fit in to society; his unconvincing relationship with Anne; his rejection of Bruno; the lustful quality of his grappling with Bruno on the carousel...and the Freudian notion of the repressed sex drive is explored in so many of Hitchcock’s film. </a:t>
            </a:r>
          </a:p>
          <a:p>
            <a:pPr lvl="3"/>
            <a:endParaRPr lang="en-US" dirty="0" smtClean="0"/>
          </a:p>
        </p:txBody>
      </p:sp>
      <p:pic>
        <p:nvPicPr>
          <p:cNvPr id="6" name="Picture 5" descr="vlc 2012-12-28 11-55-57-8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1700808"/>
            <a:ext cx="3037343" cy="2278007"/>
          </a:xfrm>
          <a:prstGeom prst="rect">
            <a:avLst/>
          </a:prstGeom>
        </p:spPr>
      </p:pic>
      <p:pic>
        <p:nvPicPr>
          <p:cNvPr id="7" name="Picture 6" descr="vlc 2012-12-28 11-16-01-1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077072"/>
            <a:ext cx="3024336" cy="22682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4978896" cy="4663083"/>
          </a:xfrm>
        </p:spPr>
        <p:txBody>
          <a:bodyPr>
            <a:normAutofit fontScale="92500" lnSpcReduction="10000"/>
          </a:bodyPr>
          <a:lstStyle/>
          <a:p>
            <a:r>
              <a:rPr lang="en-US" dirty="0" smtClean="0"/>
              <a:t>Issues</a:t>
            </a:r>
          </a:p>
          <a:p>
            <a:pPr lvl="2"/>
            <a:r>
              <a:rPr lang="en-US" dirty="0" smtClean="0"/>
              <a:t>Sexual repression</a:t>
            </a:r>
          </a:p>
          <a:p>
            <a:pPr lvl="3"/>
            <a:r>
              <a:rPr lang="en-US" dirty="0" smtClean="0"/>
              <a:t>To figure out what Hitchcock is suggesting about homosexuality is difficult. The ‘gay guy’ is clearly also the ‘bad guy’ (thereby equating ‘gay’ with ‘bad’), but we are so often invited to empathise with him and enjoy his antics. He is certainly more fun than Guy or Anne. </a:t>
            </a:r>
          </a:p>
          <a:p>
            <a:pPr lvl="3"/>
            <a:r>
              <a:rPr lang="en-US" dirty="0" smtClean="0"/>
              <a:t>Perhaps the film is a depiction of how difficult it was to be gay (or sexually aberrant in any way) at the time...</a:t>
            </a:r>
          </a:p>
          <a:p>
            <a:pPr lvl="3"/>
            <a:endParaRPr lang="en-US" dirty="0" smtClean="0"/>
          </a:p>
        </p:txBody>
      </p:sp>
      <p:pic>
        <p:nvPicPr>
          <p:cNvPr id="6" name="Picture 5" descr="vlc 2012-12-28 11-55-57-8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1700808"/>
            <a:ext cx="3037343" cy="2278007"/>
          </a:xfrm>
          <a:prstGeom prst="rect">
            <a:avLst/>
          </a:prstGeom>
        </p:spPr>
      </p:pic>
      <p:pic>
        <p:nvPicPr>
          <p:cNvPr id="7" name="Picture 6" descr="vlc 2012-12-28 11-16-01-1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077072"/>
            <a:ext cx="3024336" cy="22682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Motifs</a:t>
            </a:r>
          </a:p>
          <a:p>
            <a:pPr lvl="2"/>
            <a:r>
              <a:rPr lang="en-US" dirty="0" smtClean="0"/>
              <a:t>The double </a:t>
            </a:r>
          </a:p>
          <a:p>
            <a:pPr lvl="3"/>
            <a:r>
              <a:rPr lang="en-US" dirty="0" smtClean="0"/>
              <a:t>Truffaut said to Hitchcock, “This picture is systematically built around the figure ‘two’...Whether it’s Guy or Bruno, it’s obviously a single personality split in two.” Hitchcock agreed, saying: “That’s right. Though Bruno has killed Guy’s wife, for Guy it’s just as if he had committed the murder himself.”</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fontScale="92500" lnSpcReduction="20000"/>
          </a:bodyPr>
          <a:lstStyle/>
          <a:p>
            <a:r>
              <a:rPr lang="en-US" dirty="0" smtClean="0"/>
              <a:t>Motifs</a:t>
            </a:r>
          </a:p>
          <a:p>
            <a:pPr lvl="2"/>
            <a:r>
              <a:rPr lang="en-US" dirty="0" smtClean="0"/>
              <a:t>The double</a:t>
            </a:r>
          </a:p>
          <a:p>
            <a:pPr lvl="3"/>
            <a:r>
              <a:rPr lang="en-US" dirty="0" smtClean="0"/>
              <a:t>Consider all the doubles in the film:</a:t>
            </a:r>
          </a:p>
          <a:p>
            <a:pPr lvl="4"/>
            <a:r>
              <a:rPr lang="en-US" dirty="0" smtClean="0"/>
              <a:t>Guy and Bruno</a:t>
            </a:r>
          </a:p>
          <a:p>
            <a:pPr lvl="4"/>
            <a:r>
              <a:rPr lang="en-US" dirty="0" smtClean="0"/>
              <a:t>Miriam and Barbara (girls with glasses)</a:t>
            </a:r>
          </a:p>
          <a:p>
            <a:pPr lvl="4"/>
            <a:r>
              <a:rPr lang="en-US" dirty="0" smtClean="0"/>
              <a:t>Two taxis</a:t>
            </a:r>
          </a:p>
          <a:p>
            <a:pPr lvl="4"/>
            <a:r>
              <a:rPr lang="en-US" dirty="0" smtClean="0"/>
              <a:t>Two pairs of feet</a:t>
            </a:r>
          </a:p>
          <a:p>
            <a:pPr lvl="4"/>
            <a:r>
              <a:rPr lang="en-US" dirty="0" smtClean="0"/>
              <a:t>Two suitcases</a:t>
            </a:r>
          </a:p>
          <a:p>
            <a:pPr lvl="4"/>
            <a:r>
              <a:rPr lang="en-US" dirty="0" smtClean="0"/>
              <a:t>Two tennis rackets</a:t>
            </a:r>
          </a:p>
          <a:p>
            <a:pPr lvl="4"/>
            <a:r>
              <a:rPr lang="en-US" dirty="0" smtClean="0"/>
              <a:t>Two train tracks</a:t>
            </a:r>
          </a:p>
          <a:p>
            <a:pPr lvl="4"/>
            <a:r>
              <a:rPr lang="en-US" dirty="0" smtClean="0"/>
              <a:t>Double scotches, a pair</a:t>
            </a:r>
          </a:p>
          <a:p>
            <a:pPr lvl="4"/>
            <a:r>
              <a:rPr lang="en-US" dirty="0" smtClean="0"/>
              <a:t>Two boys with Miriam</a:t>
            </a:r>
          </a:p>
          <a:p>
            <a:pPr lvl="4"/>
            <a:r>
              <a:rPr lang="en-US" dirty="0" smtClean="0"/>
              <a:t>Hitchcock carrying a double bass as a double of himself</a:t>
            </a:r>
          </a:p>
          <a:p>
            <a:pPr lvl="4"/>
            <a:r>
              <a:rPr lang="en-US" dirty="0" err="1" smtClean="0"/>
              <a:t>Mrs</a:t>
            </a:r>
            <a:r>
              <a:rPr lang="en-US" dirty="0" smtClean="0"/>
              <a:t> Cunningham and </a:t>
            </a:r>
            <a:r>
              <a:rPr lang="en-US" dirty="0" err="1" smtClean="0"/>
              <a:t>Mrs</a:t>
            </a:r>
            <a:r>
              <a:rPr lang="en-US" dirty="0" smtClean="0"/>
              <a:t> Anderson</a:t>
            </a:r>
          </a:p>
          <a:p>
            <a:pPr lvl="4"/>
            <a:r>
              <a:rPr lang="en-US" dirty="0" smtClean="0"/>
              <a:t>Captain Turley and Sergeant Campbell</a:t>
            </a:r>
          </a:p>
          <a:p>
            <a:pPr lvl="4"/>
            <a:r>
              <a:rPr lang="en-US" dirty="0" smtClean="0"/>
              <a:t>Hennessey and Hammond...(the list goes on).</a:t>
            </a:r>
          </a:p>
          <a:p>
            <a:pPr lvl="4"/>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Motifs</a:t>
            </a:r>
          </a:p>
          <a:p>
            <a:pPr lvl="2"/>
            <a:r>
              <a:rPr lang="en-US" dirty="0" smtClean="0"/>
              <a:t>The double</a:t>
            </a:r>
          </a:p>
          <a:p>
            <a:pPr lvl="3"/>
            <a:r>
              <a:rPr lang="en-SG" dirty="0" smtClean="0"/>
              <a:t>Freud's first thesis: </a:t>
            </a:r>
          </a:p>
          <a:p>
            <a:pPr lvl="4"/>
            <a:r>
              <a:rPr lang="en-SG" dirty="0" smtClean="0"/>
              <a:t>The uncanny (of which ‘the double’ is an example) arises due to the return of repressed infantile material. It can represent firstly, everything that is unacceptable to the ego, all its negative traits that have been suppressed, or it can embody all those utopian dreams, wishes, hopes that are suppressed by reality.</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Motifs</a:t>
            </a:r>
          </a:p>
          <a:p>
            <a:pPr lvl="2"/>
            <a:r>
              <a:rPr lang="en-US" dirty="0" smtClean="0"/>
              <a:t>The double</a:t>
            </a:r>
          </a:p>
          <a:p>
            <a:pPr lvl="3"/>
            <a:r>
              <a:rPr lang="en-SG" dirty="0" smtClean="0"/>
              <a:t>This has particularly interesting implications for Guy and Bruno. Bruno could represent everything that Guy has repressed about himself (whether it’s homosexuality or his primitive, socially unacceptable urges in general – think “I could strangle her!”), while Guy represents to Bruno everything that he wants to be – the perfect man, accepted into the utopian lifestyle of Washington politics. In this way, they complement each other perfectly.</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Other motifs</a:t>
            </a:r>
          </a:p>
          <a:p>
            <a:pPr lvl="2"/>
            <a:r>
              <a:rPr lang="en-US" dirty="0" smtClean="0"/>
              <a:t>Hands, especially Bruno’s</a:t>
            </a:r>
          </a:p>
          <a:p>
            <a:pPr lvl="2"/>
            <a:endParaRPr lang="en-US" dirty="0" smtClean="0"/>
          </a:p>
        </p:txBody>
      </p:sp>
      <p:pic>
        <p:nvPicPr>
          <p:cNvPr id="4" name="Picture 3" descr="vlc 2012-12-29 20-32-09-4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59" y="3068960"/>
            <a:ext cx="4381493" cy="3286120"/>
          </a:xfrm>
          <a:prstGeom prst="rect">
            <a:avLst/>
          </a:prstGeom>
        </p:spPr>
      </p:pic>
      <p:pic>
        <p:nvPicPr>
          <p:cNvPr id="5" name="Picture 4" descr="vlc 2012-12-29 12-49-32-79.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79" y="4005064"/>
            <a:ext cx="3133355" cy="2350016"/>
          </a:xfrm>
          <a:prstGeom prst="rect">
            <a:avLst/>
          </a:prstGeom>
        </p:spPr>
      </p:pic>
      <p:pic>
        <p:nvPicPr>
          <p:cNvPr id="6" name="Picture 5" descr="vlc 2012-12-29 12-45-14-87.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1628800"/>
            <a:ext cx="3109352" cy="23320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Other motifs</a:t>
            </a:r>
          </a:p>
          <a:p>
            <a:pPr lvl="2"/>
            <a:r>
              <a:rPr lang="en-US" dirty="0" smtClean="0"/>
              <a:t>Eyes and seeing</a:t>
            </a:r>
          </a:p>
          <a:p>
            <a:pPr lvl="2"/>
            <a:endParaRPr lang="en-US" dirty="0" smtClean="0"/>
          </a:p>
        </p:txBody>
      </p:sp>
      <p:pic>
        <p:nvPicPr>
          <p:cNvPr id="7" name="Picture 6" descr="vlc 2012-12-29 12-52-06-7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8064" y="4050823"/>
            <a:ext cx="3168352" cy="2376265"/>
          </a:xfrm>
          <a:prstGeom prst="rect">
            <a:avLst/>
          </a:prstGeom>
        </p:spPr>
      </p:pic>
      <p:pic>
        <p:nvPicPr>
          <p:cNvPr id="8" name="Picture 7" descr="vlc 2012-12-29 21-10-19-03.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628800"/>
            <a:ext cx="3181360" cy="2386020"/>
          </a:xfrm>
          <a:prstGeom prst="rect">
            <a:avLst/>
          </a:prstGeom>
        </p:spPr>
      </p:pic>
      <p:pic>
        <p:nvPicPr>
          <p:cNvPr id="9" name="Picture 8" descr="vlc 2012-12-29 12-53-47-29.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3140968"/>
            <a:ext cx="4381494" cy="3286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Other motifs</a:t>
            </a:r>
          </a:p>
          <a:p>
            <a:pPr lvl="2"/>
            <a:r>
              <a:rPr lang="en-US" dirty="0" smtClean="0"/>
              <a:t>Light and shadow</a:t>
            </a:r>
          </a:p>
        </p:txBody>
      </p:sp>
      <p:pic>
        <p:nvPicPr>
          <p:cNvPr id="10" name="Picture 9" descr="vlc 2012-12-28 11-12-47-5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4088" y="4149080"/>
            <a:ext cx="3024336" cy="2268252"/>
          </a:xfrm>
          <a:prstGeom prst="rect">
            <a:avLst/>
          </a:prstGeom>
        </p:spPr>
      </p:pic>
      <p:pic>
        <p:nvPicPr>
          <p:cNvPr id="11" name="Picture 10" descr="vlc 2012-12-28 11-55-39-63.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772816"/>
            <a:ext cx="3024335" cy="2268251"/>
          </a:xfrm>
          <a:prstGeom prst="rect">
            <a:avLst/>
          </a:prstGeom>
        </p:spPr>
      </p:pic>
      <p:pic>
        <p:nvPicPr>
          <p:cNvPr id="12" name="Picture 11" descr="vlc 2012-12-29 12-55-36-46.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2780928"/>
            <a:ext cx="4800533" cy="360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a:bodyPr>
          <a:lstStyle/>
          <a:p>
            <a:pPr lvl="1"/>
            <a:r>
              <a:rPr lang="en-US" dirty="0" smtClean="0"/>
              <a:t>By contrast, the time from when Guy begins his tennis match at Forest Hills to the aftermath of the carousel crash is compressed considerably – several hours are compressed down into roughly twenty-five minutes.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291264" cy="4663083"/>
          </a:xfrm>
        </p:spPr>
        <p:txBody>
          <a:bodyPr>
            <a:normAutofit/>
          </a:bodyPr>
          <a:lstStyle/>
          <a:p>
            <a:r>
              <a:rPr lang="en-US" dirty="0" smtClean="0"/>
              <a:t>Other motifs</a:t>
            </a:r>
          </a:p>
          <a:p>
            <a:pPr lvl="2"/>
            <a:r>
              <a:rPr lang="en-US" dirty="0" smtClean="0"/>
              <a:t>“Criss-cross”</a:t>
            </a:r>
          </a:p>
          <a:p>
            <a:pPr lvl="2"/>
            <a:endParaRPr lang="en-US" dirty="0" smtClean="0"/>
          </a:p>
        </p:txBody>
      </p:sp>
      <p:pic>
        <p:nvPicPr>
          <p:cNvPr id="7" name="Picture 6" descr="vlc 2012-12-28 10-16-21-75.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 y="2942946"/>
            <a:ext cx="3901440" cy="2926080"/>
          </a:xfrm>
          <a:prstGeom prst="rect">
            <a:avLst/>
          </a:prstGeom>
        </p:spPr>
      </p:pic>
      <p:pic>
        <p:nvPicPr>
          <p:cNvPr id="8" name="Picture 7" descr="vlc 2012-12-28 11-56-11-55.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7" y="2924944"/>
            <a:ext cx="3936437" cy="29523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Point-of-view</a:t>
            </a:r>
          </a:p>
          <a:p>
            <a:pPr lvl="1"/>
            <a:r>
              <a:rPr lang="en-US" dirty="0" smtClean="0"/>
              <a:t>Story-wise, the audience’s point-of-view is generally </a:t>
            </a:r>
            <a:r>
              <a:rPr lang="en-US" dirty="0" smtClean="0">
                <a:solidFill>
                  <a:srgbClr val="FF0000"/>
                </a:solidFill>
              </a:rPr>
              <a:t>omniscient</a:t>
            </a:r>
            <a:r>
              <a:rPr lang="en-US" dirty="0" smtClean="0"/>
              <a:t>, but we are invited to empathise in quite equal measure with Guy </a:t>
            </a:r>
            <a:r>
              <a:rPr lang="en-US" i="1" dirty="0" smtClean="0"/>
              <a:t>and</a:t>
            </a:r>
            <a:r>
              <a:rPr lang="en-US" dirty="0" smtClean="0"/>
              <a:t> Bruno. </a:t>
            </a:r>
          </a:p>
          <a:p>
            <a:pPr lvl="1"/>
            <a:r>
              <a:rPr lang="en-US" dirty="0" smtClean="0"/>
              <a:t>There are only a few scenes that don’t relate to their </a:t>
            </a:r>
            <a:r>
              <a:rPr lang="en-US" dirty="0" smtClean="0">
                <a:solidFill>
                  <a:srgbClr val="FF0000"/>
                </a:solidFill>
              </a:rPr>
              <a:t>perspectives</a:t>
            </a:r>
            <a:r>
              <a:rPr lang="en-US" dirty="0" smtClean="0"/>
              <a:t>, such as: Babs telling Anne about Bruno’s “trance”; Babs sweet-talking Hennessey; Hennessey and Hammond talking; and the shots of the train tracks.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Point-of-view</a:t>
            </a:r>
          </a:p>
          <a:p>
            <a:pPr lvl="1"/>
            <a:r>
              <a:rPr lang="en-US" dirty="0" smtClean="0"/>
              <a:t>There are many moments where the </a:t>
            </a:r>
            <a:r>
              <a:rPr lang="en-US" dirty="0" smtClean="0">
                <a:solidFill>
                  <a:srgbClr val="00B0F0"/>
                </a:solidFill>
              </a:rPr>
              <a:t>camera work </a:t>
            </a:r>
            <a:r>
              <a:rPr lang="en-US" dirty="0" smtClean="0"/>
              <a:t>is </a:t>
            </a:r>
            <a:r>
              <a:rPr lang="en-US" dirty="0" smtClean="0">
                <a:solidFill>
                  <a:srgbClr val="FF0000"/>
                </a:solidFill>
              </a:rPr>
              <a:t>subjective</a:t>
            </a:r>
            <a:r>
              <a:rPr lang="en-US" dirty="0" smtClean="0"/>
              <a:t>, or very close to it...</a:t>
            </a:r>
          </a:p>
          <a:p>
            <a:pPr lvl="1">
              <a:buNone/>
            </a:pPr>
            <a:endParaRPr lang="en-US" dirty="0" smtClean="0"/>
          </a:p>
        </p:txBody>
      </p:sp>
      <p:pic>
        <p:nvPicPr>
          <p:cNvPr id="4" name="Picture 3" descr="vlc 2012-12-28 11-16-46-1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 y="3573016"/>
            <a:ext cx="3709419" cy="2782064"/>
          </a:xfrm>
          <a:prstGeom prst="rect">
            <a:avLst/>
          </a:prstGeom>
        </p:spPr>
      </p:pic>
      <p:pic>
        <p:nvPicPr>
          <p:cNvPr id="6" name="Picture 5" descr="vlc 2012-12-29 12-43-56-4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3573016"/>
            <a:ext cx="3744416" cy="28083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Cause and effect</a:t>
            </a:r>
          </a:p>
          <a:p>
            <a:pPr lvl="1"/>
            <a:r>
              <a:rPr lang="en-US" dirty="0" smtClean="0"/>
              <a:t>Important examples of cause and effect:</a:t>
            </a:r>
          </a:p>
          <a:p>
            <a:pPr lvl="2"/>
            <a:r>
              <a:rPr lang="en-US" dirty="0" smtClean="0"/>
              <a:t>Bruno and Guy bump feet on the train        Bruno looks at Guy and </a:t>
            </a:r>
            <a:r>
              <a:rPr lang="en-US" dirty="0" err="1" smtClean="0"/>
              <a:t>recognises</a:t>
            </a:r>
            <a:r>
              <a:rPr lang="en-US" dirty="0" smtClean="0"/>
              <a:t> him</a:t>
            </a:r>
          </a:p>
          <a:p>
            <a:pPr lvl="2"/>
            <a:r>
              <a:rPr lang="en-US" dirty="0" smtClean="0"/>
              <a:t>Bruno kills Miriam        Guy must prove his innocence</a:t>
            </a:r>
          </a:p>
          <a:p>
            <a:pPr lvl="2"/>
            <a:r>
              <a:rPr lang="en-US" dirty="0" smtClean="0"/>
              <a:t>Bruno sees Babs at the party        Bruno faints</a:t>
            </a:r>
          </a:p>
          <a:p>
            <a:pPr lvl="2"/>
            <a:r>
              <a:rPr lang="en-US" dirty="0" smtClean="0"/>
              <a:t>The detective shoots the carousel operator        The carousel spins out of control</a:t>
            </a:r>
          </a:p>
          <a:p>
            <a:pPr lvl="1"/>
            <a:r>
              <a:rPr lang="en-US" dirty="0" smtClean="0"/>
              <a:t>Remember, though, that cause and effect includes both </a:t>
            </a:r>
            <a:r>
              <a:rPr lang="en-US" dirty="0" smtClean="0">
                <a:solidFill>
                  <a:srgbClr val="FF0000"/>
                </a:solidFill>
              </a:rPr>
              <a:t>plot</a:t>
            </a:r>
            <a:r>
              <a:rPr lang="en-US" dirty="0" smtClean="0"/>
              <a:t> </a:t>
            </a:r>
            <a:r>
              <a:rPr lang="en-US" i="1" dirty="0" smtClean="0"/>
              <a:t>and</a:t>
            </a:r>
            <a:r>
              <a:rPr lang="en-US" dirty="0" smtClean="0"/>
              <a:t> </a:t>
            </a:r>
            <a:r>
              <a:rPr lang="en-US" dirty="0" smtClean="0">
                <a:solidFill>
                  <a:srgbClr val="FF0000"/>
                </a:solidFill>
              </a:rPr>
              <a:t>story</a:t>
            </a:r>
            <a:r>
              <a:rPr lang="en-US" dirty="0" smtClean="0"/>
              <a:t>.</a:t>
            </a:r>
          </a:p>
          <a:p>
            <a:pPr lvl="1">
              <a:buNone/>
            </a:pPr>
            <a:endParaRPr lang="en-US" dirty="0" smtClean="0"/>
          </a:p>
        </p:txBody>
      </p:sp>
      <p:sp>
        <p:nvSpPr>
          <p:cNvPr id="7" name="Right Arrow 6"/>
          <p:cNvSpPr/>
          <p:nvPr/>
        </p:nvSpPr>
        <p:spPr>
          <a:xfrm>
            <a:off x="6516216" y="2708920"/>
            <a:ext cx="360040"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ight Arrow 7"/>
          <p:cNvSpPr/>
          <p:nvPr/>
        </p:nvSpPr>
        <p:spPr>
          <a:xfrm>
            <a:off x="3923928" y="3429000"/>
            <a:ext cx="360040"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ight Arrow 8"/>
          <p:cNvSpPr/>
          <p:nvPr/>
        </p:nvSpPr>
        <p:spPr>
          <a:xfrm>
            <a:off x="5292080" y="4221088"/>
            <a:ext cx="360040"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ight Arrow 9"/>
          <p:cNvSpPr/>
          <p:nvPr/>
        </p:nvSpPr>
        <p:spPr>
          <a:xfrm>
            <a:off x="7164288" y="4581128"/>
            <a:ext cx="360040"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a:bodyPr>
          <a:lstStyle/>
          <a:p>
            <a:r>
              <a:rPr lang="en-US" dirty="0" smtClean="0"/>
              <a:t>PRODUCTION ELEMENTS</a:t>
            </a:r>
          </a:p>
          <a:p>
            <a:pPr lvl="1"/>
            <a:r>
              <a:rPr lang="en-US" dirty="0" smtClean="0"/>
              <a:t>Cinematography</a:t>
            </a:r>
          </a:p>
          <a:p>
            <a:pPr lvl="1"/>
            <a:r>
              <a:rPr lang="en-US" dirty="0" smtClean="0"/>
              <a:t>Mise-en-scene</a:t>
            </a:r>
          </a:p>
          <a:p>
            <a:pPr lvl="1"/>
            <a:r>
              <a:rPr lang="en-US" dirty="0" smtClean="0"/>
              <a:t>Editing</a:t>
            </a:r>
          </a:p>
          <a:p>
            <a:pPr lvl="1"/>
            <a:r>
              <a:rPr lang="en-US" dirty="0" smtClean="0"/>
              <a:t>Sound</a:t>
            </a:r>
          </a:p>
          <a:p>
            <a:pPr lvl="1"/>
            <a:endParaRPr lang="en-US" dirty="0" smtClean="0"/>
          </a:p>
          <a:p>
            <a:pPr lvl="1"/>
            <a:endParaRPr lang="en-US" dirty="0" smtClean="0"/>
          </a:p>
          <a:p>
            <a:pPr lvl="1"/>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Cinematography</a:t>
            </a:r>
          </a:p>
          <a:p>
            <a:pPr lvl="1"/>
            <a:r>
              <a:rPr lang="en-US" dirty="0" smtClean="0"/>
              <a:t>Framing (“Dutch angles”)</a:t>
            </a:r>
          </a:p>
          <a:p>
            <a:pPr lvl="1"/>
            <a:endParaRPr lang="en-US" dirty="0" smtClean="0"/>
          </a:p>
          <a:p>
            <a:pPr lvl="1">
              <a:buNone/>
            </a:pPr>
            <a:endParaRPr lang="en-US" dirty="0" smtClean="0"/>
          </a:p>
        </p:txBody>
      </p:sp>
      <p:pic>
        <p:nvPicPr>
          <p:cNvPr id="11" name="Picture 10" descr="vlc 2012-12-29 12-55-27-62.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852936"/>
            <a:ext cx="4128459" cy="3096344"/>
          </a:xfrm>
          <a:prstGeom prst="rect">
            <a:avLst/>
          </a:prstGeom>
        </p:spPr>
      </p:pic>
      <p:pic>
        <p:nvPicPr>
          <p:cNvPr id="12" name="Picture 11" descr="vlc 2012-12-29 20-35-08-79.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5008" y="2852936"/>
            <a:ext cx="4128459" cy="30963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Cinematography</a:t>
            </a:r>
          </a:p>
          <a:p>
            <a:pPr lvl="1"/>
            <a:r>
              <a:rPr lang="en-US" dirty="0" smtClean="0"/>
              <a:t>Angles (high and low)</a:t>
            </a:r>
          </a:p>
          <a:p>
            <a:pPr lvl="1"/>
            <a:endParaRPr lang="en-US" dirty="0" smtClean="0"/>
          </a:p>
          <a:p>
            <a:pPr lvl="1">
              <a:buNone/>
            </a:pPr>
            <a:endParaRPr lang="en-US" dirty="0" smtClean="0"/>
          </a:p>
        </p:txBody>
      </p:sp>
      <p:pic>
        <p:nvPicPr>
          <p:cNvPr id="6" name="Picture 5" descr="vlc 2012-12-29 12-48-38-75.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3239224"/>
            <a:ext cx="4189472" cy="3142104"/>
          </a:xfrm>
          <a:prstGeom prst="rect">
            <a:avLst/>
          </a:prstGeom>
        </p:spPr>
      </p:pic>
      <p:pic>
        <p:nvPicPr>
          <p:cNvPr id="7" name="Picture 6" descr="vlc 2012-12-29 13-00-15-8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1628800"/>
            <a:ext cx="3109352" cy="2332014"/>
          </a:xfrm>
          <a:prstGeom prst="rect">
            <a:avLst/>
          </a:prstGeom>
        </p:spPr>
      </p:pic>
      <p:pic>
        <p:nvPicPr>
          <p:cNvPr id="8" name="Picture 7" descr="vlc 2012-12-29 21-10-40-67.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4077072"/>
            <a:ext cx="3096344" cy="23222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Cinematography</a:t>
            </a:r>
          </a:p>
          <a:p>
            <a:pPr lvl="1"/>
            <a:r>
              <a:rPr lang="en-US" dirty="0" smtClean="0"/>
              <a:t>Focus (deep and shallow)</a:t>
            </a:r>
          </a:p>
          <a:p>
            <a:pPr lvl="1">
              <a:buNone/>
            </a:pPr>
            <a:endParaRPr lang="en-US" dirty="0" smtClean="0"/>
          </a:p>
          <a:p>
            <a:pPr lvl="1"/>
            <a:endParaRPr lang="en-US" dirty="0" smtClean="0"/>
          </a:p>
          <a:p>
            <a:pPr lvl="1">
              <a:buNone/>
            </a:pPr>
            <a:endParaRPr lang="en-US" dirty="0" smtClean="0"/>
          </a:p>
        </p:txBody>
      </p:sp>
      <p:pic>
        <p:nvPicPr>
          <p:cNvPr id="9" name="Picture 8" descr="vlc 2012-12-29 12-47-03-2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9" y="2996952"/>
            <a:ext cx="4248472" cy="3186354"/>
          </a:xfrm>
          <a:prstGeom prst="rect">
            <a:avLst/>
          </a:prstGeom>
        </p:spPr>
      </p:pic>
      <p:pic>
        <p:nvPicPr>
          <p:cNvPr id="5" name="Picture 4" descr="vlc 2012-12-29 12-49-08-36.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996952"/>
            <a:ext cx="4261480" cy="31961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Cinematography</a:t>
            </a:r>
          </a:p>
          <a:p>
            <a:pPr lvl="1"/>
            <a:r>
              <a:rPr lang="en-US" dirty="0" smtClean="0"/>
              <a:t>Camera movement</a:t>
            </a:r>
          </a:p>
          <a:p>
            <a:pPr lvl="1"/>
            <a:endParaRPr lang="en-US" dirty="0" smtClean="0"/>
          </a:p>
          <a:p>
            <a:pPr lvl="1">
              <a:buNone/>
            </a:pPr>
            <a:endParaRPr lang="en-US" dirty="0" smtClean="0"/>
          </a:p>
        </p:txBody>
      </p:sp>
      <p:pic>
        <p:nvPicPr>
          <p:cNvPr id="9" name="Picture 8" descr="vlc 2012-12-29 12-44-15-00.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2780928"/>
            <a:ext cx="4032448" cy="3024336"/>
          </a:xfrm>
          <a:prstGeom prst="rect">
            <a:avLst/>
          </a:prstGeom>
        </p:spPr>
      </p:pic>
      <p:pic>
        <p:nvPicPr>
          <p:cNvPr id="10" name="Picture 9" descr="vlc 2012-12-29 12-44-17-09.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780928"/>
            <a:ext cx="4032448" cy="30243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Cinematography</a:t>
            </a:r>
          </a:p>
          <a:p>
            <a:pPr lvl="1"/>
            <a:r>
              <a:rPr lang="en-US" dirty="0" smtClean="0"/>
              <a:t>Film stock (35mm black and white)</a:t>
            </a:r>
          </a:p>
          <a:p>
            <a:pPr lvl="1"/>
            <a:endParaRPr lang="en-US" dirty="0" smtClean="0"/>
          </a:p>
          <a:p>
            <a:pPr lvl="1">
              <a:buNone/>
            </a:pPr>
            <a:endParaRPr lang="en-US" dirty="0" smtClean="0"/>
          </a:p>
        </p:txBody>
      </p:sp>
      <p:pic>
        <p:nvPicPr>
          <p:cNvPr id="6" name="Picture 5" descr="vlc 2012-12-28 10-53-10-5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924944"/>
            <a:ext cx="4128459" cy="3096344"/>
          </a:xfrm>
          <a:prstGeom prst="rect">
            <a:avLst/>
          </a:prstGeom>
        </p:spPr>
      </p:pic>
      <p:pic>
        <p:nvPicPr>
          <p:cNvPr id="7" name="Picture 6" descr="vlc 2012-12-29 12-51-23-44.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924944"/>
            <a:ext cx="4128458" cy="30963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a:bodyPr>
          <a:lstStyle/>
          <a:p>
            <a:pPr lvl="1"/>
            <a:r>
              <a:rPr lang="en-US" dirty="0" smtClean="0"/>
              <a:t>This </a:t>
            </a:r>
            <a:r>
              <a:rPr lang="en-US" dirty="0" smtClean="0">
                <a:solidFill>
                  <a:srgbClr val="C00000"/>
                </a:solidFill>
              </a:rPr>
              <a:t>compression of time </a:t>
            </a:r>
            <a:r>
              <a:rPr lang="en-US" dirty="0" smtClean="0"/>
              <a:t>is dictated by the script, and demonstrated in the </a:t>
            </a:r>
            <a:r>
              <a:rPr lang="en-US" dirty="0" smtClean="0">
                <a:solidFill>
                  <a:srgbClr val="00B0F0"/>
                </a:solidFill>
              </a:rPr>
              <a:t>mise-en-scene</a:t>
            </a:r>
            <a:r>
              <a:rPr lang="en-US" dirty="0" smtClean="0"/>
              <a:t>, such as the sun setting in the distance behind Guy or the numerous clocks we are shown. </a:t>
            </a:r>
          </a:p>
          <a:p>
            <a:pPr lvl="1"/>
            <a:r>
              <a:rPr lang="en-US" dirty="0" smtClean="0"/>
              <a:t>It also comes through the </a:t>
            </a:r>
            <a:r>
              <a:rPr lang="en-US" dirty="0" smtClean="0">
                <a:solidFill>
                  <a:srgbClr val="00B0F0"/>
                </a:solidFill>
              </a:rPr>
              <a:t>editing</a:t>
            </a:r>
            <a:r>
              <a:rPr lang="en-US" dirty="0" smtClean="0"/>
              <a:t>, especially when we see that the sun has set further behind Guy than behind the fair at Metcalf.  </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Mise-en-scene</a:t>
            </a:r>
          </a:p>
          <a:p>
            <a:pPr lvl="1"/>
            <a:r>
              <a:rPr lang="en-US" dirty="0" smtClean="0"/>
              <a:t>Production design</a:t>
            </a:r>
          </a:p>
          <a:p>
            <a:pPr lvl="2"/>
            <a:r>
              <a:rPr lang="en-US" dirty="0" smtClean="0"/>
              <a:t>Set design</a:t>
            </a:r>
          </a:p>
          <a:p>
            <a:pPr lvl="2"/>
            <a:r>
              <a:rPr lang="en-US" dirty="0" smtClean="0"/>
              <a:t>Set decoration</a:t>
            </a:r>
          </a:p>
          <a:p>
            <a:pPr lvl="2"/>
            <a:r>
              <a:rPr lang="en-US" dirty="0" smtClean="0"/>
              <a:t>Props</a:t>
            </a:r>
          </a:p>
          <a:p>
            <a:pPr lvl="1"/>
            <a:endParaRPr lang="en-US" dirty="0" smtClean="0"/>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pPr lvl="1">
              <a:buNone/>
            </a:pPr>
            <a:endParaRPr lang="en-US" dirty="0" smtClean="0"/>
          </a:p>
          <a:p>
            <a:pPr lvl="1">
              <a:buNone/>
            </a:pPr>
            <a:endParaRPr lang="en-US" dirty="0" smtClean="0"/>
          </a:p>
        </p:txBody>
      </p:sp>
      <p:pic>
        <p:nvPicPr>
          <p:cNvPr id="8" name="Picture 7" descr="vlc 2012-12-28 10-16-43-39.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1520788"/>
            <a:ext cx="6840760" cy="51305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pPr lvl="1">
              <a:buNone/>
            </a:pPr>
            <a:endParaRPr lang="en-US" dirty="0" smtClean="0"/>
          </a:p>
          <a:p>
            <a:pPr lvl="1">
              <a:buNone/>
            </a:pPr>
            <a:endParaRPr lang="en-US" dirty="0" smtClean="0"/>
          </a:p>
        </p:txBody>
      </p:sp>
      <p:pic>
        <p:nvPicPr>
          <p:cNvPr id="9" name="Picture 8" descr="vlc 2012-12-29 13-01-11-79.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1520788"/>
            <a:ext cx="6768752" cy="50765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pPr lvl="1">
              <a:buNone/>
            </a:pPr>
            <a:endParaRPr lang="en-US" dirty="0" smtClean="0"/>
          </a:p>
          <a:p>
            <a:pPr lvl="1">
              <a:buNone/>
            </a:pPr>
            <a:endParaRPr lang="en-US" dirty="0" smtClean="0"/>
          </a:p>
        </p:txBody>
      </p:sp>
      <p:pic>
        <p:nvPicPr>
          <p:cNvPr id="5" name="Picture 4" descr="vlc 2012-12-29 12-46-07-6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1556792"/>
            <a:ext cx="6624736" cy="49685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Mise-en-scene</a:t>
            </a:r>
          </a:p>
          <a:p>
            <a:pPr lvl="1"/>
            <a:r>
              <a:rPr lang="en-US" dirty="0" smtClean="0"/>
              <a:t>Costume design</a:t>
            </a:r>
          </a:p>
          <a:p>
            <a:pPr lvl="1"/>
            <a:endParaRPr lang="en-US" dirty="0" smtClean="0"/>
          </a:p>
          <a:p>
            <a:pPr lvl="1"/>
            <a:endParaRPr lang="en-US" dirty="0" smtClean="0"/>
          </a:p>
          <a:p>
            <a:pPr lvl="1">
              <a:buNone/>
            </a:pPr>
            <a:endParaRPr lang="en-US" dirty="0" smtClean="0"/>
          </a:p>
        </p:txBody>
      </p:sp>
      <p:pic>
        <p:nvPicPr>
          <p:cNvPr id="4" name="Picture 3" descr="vlc 2012-12-28 11-55-21-63.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3429000"/>
            <a:ext cx="3901440" cy="2926080"/>
          </a:xfrm>
          <a:prstGeom prst="rect">
            <a:avLst/>
          </a:prstGeom>
        </p:spPr>
      </p:pic>
      <p:pic>
        <p:nvPicPr>
          <p:cNvPr id="6" name="Picture 5" descr="vlc 2012-12-29 12-46-32-86.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844824"/>
            <a:ext cx="4320480" cy="32403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Mise-en-scene</a:t>
            </a:r>
          </a:p>
          <a:p>
            <a:pPr lvl="1"/>
            <a:r>
              <a:rPr lang="en-US" dirty="0" smtClean="0"/>
              <a:t>Lighting</a:t>
            </a:r>
          </a:p>
          <a:p>
            <a:pPr lvl="1"/>
            <a:endParaRPr lang="en-US" dirty="0" smtClean="0"/>
          </a:p>
          <a:p>
            <a:pPr lvl="1"/>
            <a:endParaRPr lang="en-US" dirty="0" smtClean="0"/>
          </a:p>
          <a:p>
            <a:pPr lvl="1">
              <a:buNone/>
            </a:pPr>
            <a:endParaRPr lang="en-US" dirty="0" smtClean="0"/>
          </a:p>
        </p:txBody>
      </p:sp>
      <p:pic>
        <p:nvPicPr>
          <p:cNvPr id="7" name="Picture 6" descr="vlc 2012-12-28 11-12-47-5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2996952"/>
            <a:ext cx="4669525" cy="3502144"/>
          </a:xfrm>
          <a:prstGeom prst="rect">
            <a:avLst/>
          </a:prstGeom>
        </p:spPr>
      </p:pic>
      <p:pic>
        <p:nvPicPr>
          <p:cNvPr id="8" name="Picture 7" descr="vlc 2012-12-29 12-52-06-7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1556792"/>
            <a:ext cx="3253368" cy="2440026"/>
          </a:xfrm>
          <a:prstGeom prst="rect">
            <a:avLst/>
          </a:prstGeom>
        </p:spPr>
      </p:pic>
      <p:pic>
        <p:nvPicPr>
          <p:cNvPr id="9" name="Picture 8" descr="vlc 2012-12-29 20-33-56-21.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4077072"/>
            <a:ext cx="3240360" cy="24302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Mise-en-scene</a:t>
            </a:r>
          </a:p>
          <a:p>
            <a:pPr lvl="1"/>
            <a:r>
              <a:rPr lang="en-US" dirty="0" smtClean="0"/>
              <a:t>Figure expression and movement (acting)</a:t>
            </a:r>
          </a:p>
          <a:p>
            <a:pPr lvl="1"/>
            <a:endParaRPr lang="en-US" dirty="0" smtClean="0"/>
          </a:p>
          <a:p>
            <a:pPr lvl="1"/>
            <a:endParaRPr lang="en-US" dirty="0" smtClean="0"/>
          </a:p>
          <a:p>
            <a:pPr lvl="1">
              <a:buNone/>
            </a:pPr>
            <a:endParaRPr lang="en-US" dirty="0" smtClean="0"/>
          </a:p>
        </p:txBody>
      </p:sp>
      <p:pic>
        <p:nvPicPr>
          <p:cNvPr id="10" name="Picture 9" descr="vlc 2012-12-29 12-49-22-47.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744" y="2852936"/>
            <a:ext cx="4837544" cy="36281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Mise-en-scene</a:t>
            </a:r>
          </a:p>
          <a:p>
            <a:pPr lvl="1"/>
            <a:r>
              <a:rPr lang="en-US" dirty="0" smtClean="0"/>
              <a:t>Figure expression and movement (acting)</a:t>
            </a:r>
          </a:p>
          <a:p>
            <a:pPr lvl="1"/>
            <a:endParaRPr lang="en-US" dirty="0" smtClean="0"/>
          </a:p>
          <a:p>
            <a:pPr lvl="1"/>
            <a:endParaRPr lang="en-US" dirty="0" smtClean="0"/>
          </a:p>
          <a:p>
            <a:pPr lvl="1">
              <a:buNone/>
            </a:pPr>
            <a:endParaRPr lang="en-US" dirty="0" smtClean="0"/>
          </a:p>
        </p:txBody>
      </p:sp>
      <p:pic>
        <p:nvPicPr>
          <p:cNvPr id="5" name="Picture 4" descr="vlc 2012-12-29 20-32-46-69.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744" y="2852936"/>
            <a:ext cx="4765536" cy="35741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Mise-en-scene</a:t>
            </a:r>
          </a:p>
          <a:p>
            <a:pPr lvl="1"/>
            <a:r>
              <a:rPr lang="en-US" dirty="0" smtClean="0"/>
              <a:t>Figure expression and movement (acting)</a:t>
            </a:r>
          </a:p>
          <a:p>
            <a:pPr lvl="1"/>
            <a:endParaRPr lang="en-US" dirty="0" smtClean="0"/>
          </a:p>
          <a:p>
            <a:pPr lvl="1"/>
            <a:endParaRPr lang="en-US" dirty="0" smtClean="0"/>
          </a:p>
          <a:p>
            <a:pPr lvl="1">
              <a:buNone/>
            </a:pPr>
            <a:endParaRPr lang="en-US" dirty="0" smtClean="0"/>
          </a:p>
        </p:txBody>
      </p:sp>
      <p:pic>
        <p:nvPicPr>
          <p:cNvPr id="5" name="Picture 4" descr="vlc 2012-12-29 20-32-46-69.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744" y="2852936"/>
            <a:ext cx="4765536" cy="35741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Mise-en-scene</a:t>
            </a:r>
          </a:p>
          <a:p>
            <a:pPr lvl="1"/>
            <a:r>
              <a:rPr lang="en-US" dirty="0" smtClean="0"/>
              <a:t>Figure expression and movement (acting)</a:t>
            </a:r>
          </a:p>
          <a:p>
            <a:pPr lvl="1"/>
            <a:endParaRPr lang="en-US" dirty="0" smtClean="0"/>
          </a:p>
          <a:p>
            <a:pPr lvl="1"/>
            <a:endParaRPr lang="en-US" dirty="0" smtClean="0"/>
          </a:p>
          <a:p>
            <a:pPr lvl="1">
              <a:buNone/>
            </a:pPr>
            <a:endParaRPr lang="en-US" dirty="0" smtClean="0"/>
          </a:p>
        </p:txBody>
      </p:sp>
      <p:pic>
        <p:nvPicPr>
          <p:cNvPr id="5" name="Picture 4" descr="vlc 2012-12-29 20-32-46-69.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744" y="2852936"/>
            <a:ext cx="4765536" cy="35741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lc 2012-12-28 10-58-05-48.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4168" y="404664"/>
            <a:ext cx="2592288" cy="1944216"/>
          </a:xfrm>
          <a:prstGeom prst="rect">
            <a:avLst/>
          </a:prstGeom>
        </p:spPr>
      </p:pic>
      <p:pic>
        <p:nvPicPr>
          <p:cNvPr id="5" name="Picture 4" descr="vlc 2012-12-28 10-58-12-12.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2510898"/>
            <a:ext cx="2570280" cy="1927710"/>
          </a:xfrm>
          <a:prstGeom prst="rect">
            <a:avLst/>
          </a:prstGeom>
        </p:spPr>
      </p:pic>
      <p:pic>
        <p:nvPicPr>
          <p:cNvPr id="6" name="Content Placeholder 5" descr="vlc 2012-12-28 11-02-39-76.bmp"/>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275856" y="2510898"/>
            <a:ext cx="2592288" cy="1944216"/>
          </a:xfrm>
          <a:prstGeom prst="rect">
            <a:avLst/>
          </a:prstGeom>
        </p:spPr>
      </p:pic>
      <p:pic>
        <p:nvPicPr>
          <p:cNvPr id="7" name="Picture 6" descr="vlc 2012-12-28 11-03-00-28.bmp"/>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168" y="2510898"/>
            <a:ext cx="2592288" cy="1944216"/>
          </a:xfrm>
          <a:prstGeom prst="rect">
            <a:avLst/>
          </a:prstGeom>
        </p:spPr>
      </p:pic>
      <p:pic>
        <p:nvPicPr>
          <p:cNvPr id="9" name="Picture 8" descr="vlc 2012-12-28 10-52-45-11.bm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4" y="4608886"/>
            <a:ext cx="2592288" cy="1944216"/>
          </a:xfrm>
          <a:prstGeom prst="rect">
            <a:avLst/>
          </a:prstGeom>
        </p:spPr>
      </p:pic>
      <p:pic>
        <p:nvPicPr>
          <p:cNvPr id="10" name="Picture 9" descr="vlc 2012-12-28 10-52-55-23.bmp"/>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75856" y="4625378"/>
            <a:ext cx="2592288" cy="1944216"/>
          </a:xfrm>
          <a:prstGeom prst="rect">
            <a:avLst/>
          </a:prstGeom>
        </p:spPr>
      </p:pic>
      <p:pic>
        <p:nvPicPr>
          <p:cNvPr id="11" name="Picture 10" descr="vlc 2012-12-28 10-53-00-87.bmp"/>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4168" y="4608886"/>
            <a:ext cx="2592288" cy="1944216"/>
          </a:xfrm>
          <a:prstGeom prst="rect">
            <a:avLst/>
          </a:prstGeom>
        </p:spPr>
      </p:pic>
      <p:sp>
        <p:nvSpPr>
          <p:cNvPr id="12" name="Rectangle 11"/>
          <p:cNvSpPr/>
          <p:nvPr/>
        </p:nvSpPr>
        <p:spPr>
          <a:xfrm>
            <a:off x="467544" y="692696"/>
            <a:ext cx="4896544" cy="584775"/>
          </a:xfrm>
          <a:prstGeom prst="rect">
            <a:avLst/>
          </a:prstGeom>
        </p:spPr>
        <p:txBody>
          <a:bodyPr wrap="square">
            <a:spAutoFit/>
          </a:bodyPr>
          <a:lstStyle/>
          <a:p>
            <a:r>
              <a:rPr lang="en-US" sz="3200" dirty="0" smtClean="0"/>
              <a:t>Compression of time</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Editing</a:t>
            </a:r>
          </a:p>
          <a:p>
            <a:pPr lvl="1"/>
            <a:r>
              <a:rPr lang="en-US" dirty="0" smtClean="0"/>
              <a:t>Transitions (cross-dissolve or cross-fade)</a:t>
            </a:r>
          </a:p>
          <a:p>
            <a:pPr lvl="1"/>
            <a:endParaRPr lang="en-US" dirty="0" smtClean="0"/>
          </a:p>
          <a:p>
            <a:pPr lvl="1">
              <a:buNone/>
            </a:pPr>
            <a:endParaRPr lang="en-US" dirty="0" smtClean="0"/>
          </a:p>
        </p:txBody>
      </p:sp>
      <p:pic>
        <p:nvPicPr>
          <p:cNvPr id="6" name="Picture 5" descr="vlc 2012-12-29 12-45-10-43.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1720" y="2780928"/>
            <a:ext cx="5040560" cy="37804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Editing</a:t>
            </a:r>
          </a:p>
          <a:p>
            <a:pPr lvl="1"/>
            <a:r>
              <a:rPr lang="en-US" dirty="0" smtClean="0"/>
              <a:t>Transitions (cross-dissolve or cross-fade)</a:t>
            </a:r>
          </a:p>
          <a:p>
            <a:pPr lvl="1"/>
            <a:endParaRPr lang="en-US" dirty="0" smtClean="0"/>
          </a:p>
          <a:p>
            <a:pPr lvl="1">
              <a:buNone/>
            </a:pPr>
            <a:endParaRPr lang="en-US" dirty="0" smtClean="0"/>
          </a:p>
        </p:txBody>
      </p:sp>
      <p:pic>
        <p:nvPicPr>
          <p:cNvPr id="6" name="Picture 5" descr="vlc 2012-12-29 12-45-10-43.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1720" y="2780928"/>
            <a:ext cx="5040560" cy="37804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Editing</a:t>
            </a:r>
          </a:p>
          <a:p>
            <a:pPr lvl="1"/>
            <a:r>
              <a:rPr lang="en-US" dirty="0" smtClean="0"/>
              <a:t>Parallel editing</a:t>
            </a:r>
          </a:p>
          <a:p>
            <a:pPr lvl="1"/>
            <a:endParaRPr lang="en-US" dirty="0" smtClean="0"/>
          </a:p>
          <a:p>
            <a:pPr lvl="1">
              <a:buNone/>
            </a:pPr>
            <a:endParaRPr lang="en-US" dirty="0" smtClean="0"/>
          </a:p>
        </p:txBody>
      </p:sp>
      <p:pic>
        <p:nvPicPr>
          <p:cNvPr id="6" name="Picture 5" descr="vlc 2012-12-29 12-45-10-43.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3284984"/>
            <a:ext cx="2496277" cy="1872208"/>
          </a:xfrm>
          <a:prstGeom prst="rect">
            <a:avLst/>
          </a:prstGeom>
        </p:spPr>
      </p:pic>
      <p:pic>
        <p:nvPicPr>
          <p:cNvPr id="7" name="Picture 6" descr="vlc 2012-12-28 11-03-00-2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3848" y="3266982"/>
            <a:ext cx="2520280" cy="1890210"/>
          </a:xfrm>
          <a:prstGeom prst="rect">
            <a:avLst/>
          </a:prstGeom>
        </p:spPr>
      </p:pic>
      <p:pic>
        <p:nvPicPr>
          <p:cNvPr id="8" name="Picture 7" descr="vlc 2012-12-28 10-59-07-40.bm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60" y="3284984"/>
            <a:ext cx="2520280" cy="18902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Editing</a:t>
            </a:r>
          </a:p>
          <a:p>
            <a:pPr lvl="1"/>
            <a:r>
              <a:rPr lang="en-US" dirty="0" smtClean="0"/>
              <a:t>Shot/reverse-shot</a:t>
            </a:r>
          </a:p>
          <a:p>
            <a:pPr lvl="1"/>
            <a:endParaRPr lang="en-US" dirty="0" smtClean="0"/>
          </a:p>
          <a:p>
            <a:pPr lvl="1">
              <a:buNone/>
            </a:pPr>
            <a:endParaRPr lang="en-US" dirty="0" smtClean="0"/>
          </a:p>
        </p:txBody>
      </p:sp>
      <p:pic>
        <p:nvPicPr>
          <p:cNvPr id="9" name="Picture 8" descr="vlc 2012-12-28 11-54-51-2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5" y="3140968"/>
            <a:ext cx="3936437" cy="2952328"/>
          </a:xfrm>
          <a:prstGeom prst="rect">
            <a:avLst/>
          </a:prstGeom>
        </p:spPr>
      </p:pic>
      <p:pic>
        <p:nvPicPr>
          <p:cNvPr id="10" name="Picture 9" descr="vlc 2012-12-28 11-55-15-3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3140968"/>
            <a:ext cx="3960440" cy="29703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Editing</a:t>
            </a:r>
          </a:p>
          <a:p>
            <a:pPr lvl="1"/>
            <a:r>
              <a:rPr lang="en-US" dirty="0" smtClean="0"/>
              <a:t>Shot/reverse-shot</a:t>
            </a:r>
          </a:p>
          <a:p>
            <a:pPr lvl="1"/>
            <a:endParaRPr lang="en-US" dirty="0" smtClean="0"/>
          </a:p>
          <a:p>
            <a:pPr lvl="1">
              <a:buNone/>
            </a:pPr>
            <a:endParaRPr lang="en-US" dirty="0" smtClean="0"/>
          </a:p>
        </p:txBody>
      </p:sp>
      <p:pic>
        <p:nvPicPr>
          <p:cNvPr id="9" name="Picture 8" descr="vlc 2012-12-28 11-54-51-2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5" y="3140968"/>
            <a:ext cx="3936437" cy="2952327"/>
          </a:xfrm>
          <a:prstGeom prst="rect">
            <a:avLst/>
          </a:prstGeom>
        </p:spPr>
      </p:pic>
      <p:pic>
        <p:nvPicPr>
          <p:cNvPr id="10" name="Picture 9" descr="vlc 2012-12-28 11-55-15-38.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3140968"/>
            <a:ext cx="3960440" cy="29703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Sound</a:t>
            </a:r>
          </a:p>
          <a:p>
            <a:pPr lvl="1"/>
            <a:r>
              <a:rPr lang="en-US" dirty="0" smtClean="0"/>
              <a:t>Music</a:t>
            </a:r>
          </a:p>
          <a:p>
            <a:pPr lvl="1">
              <a:buNone/>
            </a:pPr>
            <a:endParaRPr lang="en-US" dirty="0" smtClean="0"/>
          </a:p>
        </p:txBody>
      </p:sp>
      <p:pic>
        <p:nvPicPr>
          <p:cNvPr id="6" name="vlc 2013-01-16 15-35-31-71.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11760" y="1772816"/>
            <a:ext cx="6050312" cy="45365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Sound</a:t>
            </a:r>
          </a:p>
          <a:p>
            <a:pPr lvl="1"/>
            <a:r>
              <a:rPr lang="en-US" dirty="0" smtClean="0"/>
              <a:t>Music</a:t>
            </a:r>
          </a:p>
          <a:p>
            <a:pPr lvl="1">
              <a:buNone/>
            </a:pPr>
            <a:endParaRPr lang="en-US" dirty="0" smtClean="0"/>
          </a:p>
        </p:txBody>
      </p:sp>
      <p:pic>
        <p:nvPicPr>
          <p:cNvPr id="5" name="vlc 2013-01-16 15-36-17-58.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11760" y="1772816"/>
            <a:ext cx="6050312" cy="45365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8003232" cy="4663083"/>
          </a:xfrm>
        </p:spPr>
        <p:txBody>
          <a:bodyPr>
            <a:normAutofit/>
          </a:bodyPr>
          <a:lstStyle/>
          <a:p>
            <a:r>
              <a:rPr lang="en-US" dirty="0" smtClean="0"/>
              <a:t>Sound</a:t>
            </a:r>
          </a:p>
          <a:p>
            <a:pPr lvl="1"/>
            <a:r>
              <a:rPr lang="en-US" dirty="0" smtClean="0"/>
              <a:t>Music</a:t>
            </a:r>
          </a:p>
          <a:p>
            <a:pPr lvl="1">
              <a:buNone/>
            </a:pPr>
            <a:endParaRPr lang="en-US" dirty="0" smtClean="0"/>
          </a:p>
        </p:txBody>
      </p:sp>
      <p:pic>
        <p:nvPicPr>
          <p:cNvPr id="6" name="vlc 2013-01-16 15-45-09-00.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11760" y="1772816"/>
            <a:ext cx="6048672" cy="45352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1882552" cy="4663083"/>
          </a:xfrm>
        </p:spPr>
        <p:txBody>
          <a:bodyPr>
            <a:normAutofit/>
          </a:bodyPr>
          <a:lstStyle/>
          <a:p>
            <a:r>
              <a:rPr lang="en-US" dirty="0" smtClean="0"/>
              <a:t>Sound</a:t>
            </a:r>
          </a:p>
          <a:p>
            <a:pPr lvl="1"/>
            <a:r>
              <a:rPr lang="en-US" dirty="0" smtClean="0"/>
              <a:t>Music and sound mix</a:t>
            </a:r>
          </a:p>
          <a:p>
            <a:pPr lvl="1">
              <a:buNone/>
            </a:pPr>
            <a:endParaRPr lang="en-US" dirty="0" smtClean="0"/>
          </a:p>
        </p:txBody>
      </p:sp>
      <p:pic>
        <p:nvPicPr>
          <p:cNvPr id="5" name="vlc 2013-01-16 15-48-25-89.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11760" y="1772816"/>
            <a:ext cx="6050312" cy="45365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1882552" cy="4663083"/>
          </a:xfrm>
        </p:spPr>
        <p:txBody>
          <a:bodyPr>
            <a:normAutofit/>
          </a:bodyPr>
          <a:lstStyle/>
          <a:p>
            <a:r>
              <a:rPr lang="en-US" dirty="0" smtClean="0"/>
              <a:t>Sound</a:t>
            </a:r>
          </a:p>
          <a:p>
            <a:pPr lvl="1"/>
            <a:r>
              <a:rPr lang="en-US" dirty="0" smtClean="0"/>
              <a:t>Off-screen sound</a:t>
            </a:r>
          </a:p>
          <a:p>
            <a:pPr lvl="1">
              <a:buNone/>
            </a:pPr>
            <a:endParaRPr lang="en-US" dirty="0" smtClean="0"/>
          </a:p>
        </p:txBody>
      </p:sp>
      <p:pic>
        <p:nvPicPr>
          <p:cNvPr id="6" name="vlc 2013-01-16 15-33-32-07.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11760" y="1772816"/>
            <a:ext cx="6048672" cy="45352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p:txBody>
          <a:bodyPr>
            <a:normAutofit/>
          </a:bodyPr>
          <a:lstStyle/>
          <a:p>
            <a:pPr lvl="1"/>
            <a:r>
              <a:rPr lang="en-US" dirty="0" smtClean="0"/>
              <a:t>It also comes through the </a:t>
            </a:r>
            <a:r>
              <a:rPr lang="en-US" dirty="0" smtClean="0">
                <a:solidFill>
                  <a:srgbClr val="00B0F0"/>
                </a:solidFill>
              </a:rPr>
              <a:t>sound</a:t>
            </a:r>
            <a:r>
              <a:rPr lang="en-US" dirty="0" smtClean="0"/>
              <a:t>, especially through the </a:t>
            </a:r>
            <a:r>
              <a:rPr lang="en-US" dirty="0" smtClean="0">
                <a:solidFill>
                  <a:srgbClr val="00B0F0"/>
                </a:solidFill>
              </a:rPr>
              <a:t>dialogue</a:t>
            </a:r>
            <a:r>
              <a:rPr lang="en-US" dirty="0" smtClean="0"/>
              <a:t> of the tennis commentator and the umpire.  </a:t>
            </a:r>
          </a:p>
          <a:p>
            <a:pPr lvl="1">
              <a:buNone/>
            </a:pPr>
            <a:r>
              <a:rPr lang="en-US" dirty="0" smtClean="0"/>
              <a:t>   (“Game Mr Reynolds...Advantage Mr Reynolds...Game Mr Reynolds.”)</a:t>
            </a:r>
            <a:endParaRPr lang="en-US" dirty="0" smtClean="0">
              <a:solidFill>
                <a:srgbClr val="00B0F0"/>
              </a:solidFill>
            </a:endParaRPr>
          </a:p>
          <a:p>
            <a:endParaRPr lang="en-US" dirty="0" smtClean="0"/>
          </a:p>
          <a:p>
            <a:pPr lvl="1"/>
            <a:endParaRPr lang="en-SG" dirty="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 on a Train</a:t>
            </a:r>
            <a:endParaRPr lang="en-SG" dirty="0"/>
          </a:p>
        </p:txBody>
      </p:sp>
      <p:sp>
        <p:nvSpPr>
          <p:cNvPr id="3" name="Content Placeholder 2"/>
          <p:cNvSpPr>
            <a:spLocks noGrp="1"/>
          </p:cNvSpPr>
          <p:nvPr>
            <p:ph idx="1"/>
          </p:nvPr>
        </p:nvSpPr>
        <p:spPr>
          <a:xfrm>
            <a:off x="457200" y="1646237"/>
            <a:ext cx="1882552" cy="4663083"/>
          </a:xfrm>
        </p:spPr>
        <p:txBody>
          <a:bodyPr>
            <a:normAutofit/>
          </a:bodyPr>
          <a:lstStyle/>
          <a:p>
            <a:r>
              <a:rPr lang="en-US" dirty="0" smtClean="0"/>
              <a:t>Sound</a:t>
            </a:r>
          </a:p>
          <a:p>
            <a:pPr lvl="1"/>
            <a:r>
              <a:rPr lang="en-US" dirty="0" smtClean="0"/>
              <a:t>Sound effects</a:t>
            </a:r>
          </a:p>
          <a:p>
            <a:pPr lvl="1">
              <a:buNone/>
            </a:pPr>
            <a:endParaRPr lang="en-US" dirty="0" smtClean="0"/>
          </a:p>
        </p:txBody>
      </p:sp>
      <p:pic>
        <p:nvPicPr>
          <p:cNvPr id="5" name="vlc 2013-01-16 15-31-43-00.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11760" y="1772816"/>
            <a:ext cx="6048672" cy="45352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35769</TotalTime>
  <Words>3300</Words>
  <Application>Microsoft Macintosh PowerPoint</Application>
  <PresentationFormat>On-screen Show (4:3)</PresentationFormat>
  <Paragraphs>324</Paragraphs>
  <Slides>90</Slides>
  <Notes>0</Notes>
  <HiddenSlides>0</HiddenSlides>
  <MMClips>6</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Foundry</vt:lpstr>
      <vt:lpstr>Year 12 Media  Outcome 1: Narrative</vt:lpstr>
      <vt:lpstr>Strangers on a Train</vt:lpstr>
      <vt:lpstr>Strangers on a Train</vt:lpstr>
      <vt:lpstr>Strangers on a Train</vt:lpstr>
      <vt:lpstr>Strangers on a Train</vt:lpstr>
      <vt:lpstr>Strangers on a Train</vt:lpstr>
      <vt:lpstr>Strangers on a Train</vt:lpstr>
      <vt:lpstr>PowerPoint Presentation</vt:lpstr>
      <vt:lpstr>Strangers on a Train</vt:lpstr>
      <vt:lpstr>Strangers on a Train</vt:lpstr>
      <vt:lpstr>PowerPoint Presentation</vt:lpstr>
      <vt:lpstr>PowerPoint Presentation</vt:lpstr>
      <vt:lpstr>PowerPoint Presentation</vt:lpstr>
      <vt:lpstr>PowerPoint Presentation</vt:lpstr>
      <vt:lpstr>PowerPoint Presentation</vt:lpstr>
      <vt:lpstr>PowerPoint Presentation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lpstr>Strangers on a Train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12 Media  Outcome 1: Narrative</dc:title>
  <dc:creator>Susan McVeigh</dc:creator>
  <cp:lastModifiedBy>Forest Hill College FHC</cp:lastModifiedBy>
  <cp:revision>87</cp:revision>
  <dcterms:created xsi:type="dcterms:W3CDTF">2012-12-27T09:58:48Z</dcterms:created>
  <dcterms:modified xsi:type="dcterms:W3CDTF">2014-03-07T00:21:45Z</dcterms:modified>
</cp:coreProperties>
</file>